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slides/slide10.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78" r:id="rId3"/>
    <p:sldMasterId id="2147483679" r:id="rId4"/>
    <p:sldMasterId id="2147483681" r:id="rId5"/>
    <p:sldMasterId id="2147483683" r:id="rId6"/>
  </p:sldMasterIdLst>
  <p:notesMasterIdLst>
    <p:notesMasterId r:id="rId45"/>
  </p:notesMasterIdLst>
  <p:sldIdLst>
    <p:sldId id="256" r:id="rId7"/>
    <p:sldId id="832" r:id="rId8"/>
    <p:sldId id="787" r:id="rId9"/>
    <p:sldId id="874" r:id="rId10"/>
    <p:sldId id="861" r:id="rId11"/>
    <p:sldId id="847" r:id="rId12"/>
    <p:sldId id="851" r:id="rId13"/>
    <p:sldId id="865" r:id="rId14"/>
    <p:sldId id="866" r:id="rId15"/>
    <p:sldId id="850" r:id="rId16"/>
    <p:sldId id="869" r:id="rId17"/>
    <p:sldId id="870" r:id="rId18"/>
    <p:sldId id="871"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891" r:id="rId36"/>
    <p:sldId id="892" r:id="rId37"/>
    <p:sldId id="872" r:id="rId38"/>
    <p:sldId id="873" r:id="rId39"/>
    <p:sldId id="757" r:id="rId40"/>
    <p:sldId id="862" r:id="rId41"/>
    <p:sldId id="867" r:id="rId42"/>
    <p:sldId id="864" r:id="rId43"/>
    <p:sldId id="8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showComments="0">
  <p:normalViewPr showOutlineIcons="0">
    <p:restoredLeft sz="15353" autoAdjust="0"/>
    <p:restoredTop sz="97997" autoAdjust="0"/>
  </p:normalViewPr>
  <p:slideViewPr>
    <p:cSldViewPr snapToGrid="0" snapToObjects="1">
      <p:cViewPr>
        <p:scale>
          <a:sx n="100" d="100"/>
          <a:sy n="100" d="100"/>
        </p:scale>
        <p:origin x="-1136" y="-1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shi\Desktop\Gateway%20runs\chip%20test2%20bwa,%20ma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'chip test2 bwa, macs'!$P$3</c:f>
              <c:strCache>
                <c:ptCount val="1"/>
                <c:pt idx="0">
                  <c:v>BWA</c:v>
                </c:pt>
              </c:strCache>
            </c:strRef>
          </c:tx>
          <c:cat>
            <c:strRef>
              <c:f>'chip test2 bwa, macs'!$O$4:$O$8</c:f>
              <c:strCache>
                <c:ptCount val="5"/>
                <c:pt idx="0">
                  <c:v>0</c:v>
                </c:pt>
                <c:pt idx="1">
                  <c:v>0-5</c:v>
                </c:pt>
                <c:pt idx="2">
                  <c:v>5-10</c:v>
                </c:pt>
                <c:pt idx="3">
                  <c:v>10-20</c:v>
                </c:pt>
                <c:pt idx="4">
                  <c:v>20-40</c:v>
                </c:pt>
              </c:strCache>
            </c:strRef>
          </c:cat>
          <c:val>
            <c:numRef>
              <c:f>'chip test2 bwa, macs'!$P$4:$P$8</c:f>
              <c:numCache>
                <c:formatCode>General</c:formatCode>
                <c:ptCount val="5"/>
                <c:pt idx="0">
                  <c:v>8.0</c:v>
                </c:pt>
                <c:pt idx="1">
                  <c:v>6.0</c:v>
                </c:pt>
                <c:pt idx="2">
                  <c:v>5.0</c:v>
                </c:pt>
                <c:pt idx="3">
                  <c:v>5.0</c:v>
                </c:pt>
                <c:pt idx="4">
                  <c:v>32.0</c:v>
                </c:pt>
              </c:numCache>
            </c:numRef>
          </c:val>
        </c:ser>
        <c:ser>
          <c:idx val="1"/>
          <c:order val="1"/>
          <c:tx>
            <c:strRef>
              <c:f>'chip test2 bwa, macs'!$Q$3</c:f>
              <c:strCache>
                <c:ptCount val="1"/>
                <c:pt idx="0">
                  <c:v>Bowtie</c:v>
                </c:pt>
              </c:strCache>
            </c:strRef>
          </c:tx>
          <c:cat>
            <c:strRef>
              <c:f>'chip test2 bwa, macs'!$O$4:$O$8</c:f>
              <c:strCache>
                <c:ptCount val="5"/>
                <c:pt idx="0">
                  <c:v>0</c:v>
                </c:pt>
                <c:pt idx="1">
                  <c:v>0-5</c:v>
                </c:pt>
                <c:pt idx="2">
                  <c:v>5-10</c:v>
                </c:pt>
                <c:pt idx="3">
                  <c:v>10-20</c:v>
                </c:pt>
                <c:pt idx="4">
                  <c:v>20-40</c:v>
                </c:pt>
              </c:strCache>
            </c:strRef>
          </c:cat>
          <c:val>
            <c:numRef>
              <c:f>'chip test2 bwa, macs'!$Q$4:$Q$8</c:f>
              <c:numCache>
                <c:formatCode>General</c:formatCode>
                <c:ptCount val="5"/>
                <c:pt idx="0">
                  <c:v>7.0</c:v>
                </c:pt>
                <c:pt idx="1">
                  <c:v>1.0</c:v>
                </c:pt>
                <c:pt idx="2">
                  <c:v>2.0</c:v>
                </c:pt>
                <c:pt idx="3">
                  <c:v>10.0</c:v>
                </c:pt>
                <c:pt idx="4">
                  <c:v>37.0</c:v>
                </c:pt>
              </c:numCache>
            </c:numRef>
          </c:val>
        </c:ser>
        <c:axId val="213763176"/>
        <c:axId val="69319624"/>
      </c:barChart>
      <c:catAx>
        <c:axId val="213763176"/>
        <c:scaling>
          <c:orientation val="minMax"/>
        </c:scaling>
        <c:axPos val="b"/>
        <c:tickLblPos val="nextTo"/>
        <c:crossAx val="69319624"/>
        <c:crosses val="autoZero"/>
        <c:auto val="1"/>
        <c:lblAlgn val="ctr"/>
        <c:lblOffset val="100"/>
      </c:catAx>
      <c:valAx>
        <c:axId val="69319624"/>
        <c:scaling>
          <c:orientation val="minMax"/>
        </c:scaling>
        <c:axPos val="l"/>
        <c:majorGridlines/>
        <c:numFmt formatCode="General" sourceLinked="1"/>
        <c:tickLblPos val="nextTo"/>
        <c:crossAx val="213763176"/>
        <c:crosses val="autoZero"/>
        <c:crossBetween val="between"/>
      </c:valAx>
    </c:plotArea>
    <c:legend>
      <c:legendPos val="r"/>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a:t>
            </a:r>
            <a:r>
              <a:rPr lang="en-US" baseline="0" dirty="0" smtClean="0"/>
              <a:t> slide 3</a:t>
            </a:r>
          </a:p>
          <a:p>
            <a:r>
              <a:rPr lang="en-US" baseline="0" dirty="0" smtClean="0"/>
              <a:t>I think there will not be time to focus on “assertion based” approach, </a:t>
            </a:r>
            <a:r>
              <a:rPr lang="en-US" baseline="0" dirty="0" err="1" smtClean="0"/>
              <a:t>i.e</a:t>
            </a:r>
            <a:r>
              <a:rPr lang="en-US" baseline="0" dirty="0" smtClean="0"/>
              <a:t> slides 4-7. Possibly include slide 8</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will be very hard to read!   </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Color coding is a bit misleading. D</a:t>
            </a:r>
            <a:r>
              <a:rPr lang="en-US" baseline="0" dirty="0" smtClean="0"/>
              <a:t>oes purple (right sight, lower level) </a:t>
            </a:r>
            <a:r>
              <a:rPr lang="en-US" dirty="0" smtClean="0"/>
              <a:t> represent</a:t>
            </a:r>
            <a:r>
              <a:rPr lang="en-US" baseline="0" dirty="0" smtClean="0"/>
              <a:t> analysis? If so, be sure to say so</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5951EC1-6081-48EC-B19C-34F45727C1FF}" type="slidenum">
              <a:rPr lang="en-US" smtClean="0">
                <a:latin typeface="Arial" charset="0"/>
              </a:rPr>
              <a:pPr/>
              <a:t>16</a:t>
            </a:fld>
            <a:endParaRPr lang="en-US" smtClean="0">
              <a:latin typeface="Arial" charset="0"/>
            </a:endParaRPr>
          </a:p>
        </p:txBody>
      </p:sp>
      <p:sp>
        <p:nvSpPr>
          <p:cNvPr id="2457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nchor="b"/>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r" eaLnBrk="1" hangingPunct="1"/>
            <a:fld id="{B808529B-DF84-4160-8A5E-B3E44F9BD869}" type="slidenum">
              <a:rPr lang="en-US" sz="1200">
                <a:latin typeface="Arial" charset="0"/>
              </a:rPr>
              <a:pPr algn="r" eaLnBrk="1" hangingPunct="1"/>
              <a:t>16</a:t>
            </a:fld>
            <a:endParaRPr lang="en-US" sz="1200">
              <a:latin typeface="Arial"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6356350"/>
            <a:ext cx="2133600" cy="365125"/>
          </a:xfrm>
          <a:prstGeom prst="rect">
            <a:avLst/>
          </a:prstGeom>
        </p:spPr>
        <p:txBody>
          <a:bodyPr/>
          <a:lstStyle>
            <a:lvl1pPr>
              <a:defRPr/>
            </a:lvl1pPr>
          </a:lstStyle>
          <a:p>
            <a:pPr>
              <a:defRPr/>
            </a:pPr>
            <a:fld id="{0F4E8BC8-EE91-D843-BCA2-CBD8D82325D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pic>
        <p:nvPicPr>
          <p:cNvPr id="4" name="Picture 6" descr="nsf-white-576x576.png"/>
          <p:cNvPicPr>
            <a:picLocks noChangeAspect="1"/>
          </p:cNvPicPr>
          <p:nvPr userDrawn="1"/>
        </p:nvPicPr>
        <p:blipFill>
          <a:blip r:embed="rId2"/>
          <a:srcRect/>
          <a:stretch>
            <a:fillRect/>
          </a:stretch>
        </p:blipFill>
        <p:spPr bwMode="auto">
          <a:xfrm>
            <a:off x="266700" y="6248400"/>
            <a:ext cx="571500" cy="571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1219200" y="6351588"/>
            <a:ext cx="1219200" cy="365125"/>
          </a:xfrm>
        </p:spPr>
        <p:txBody>
          <a:bodyPr/>
          <a:lstStyle>
            <a:lvl1pPr>
              <a:defRPr/>
            </a:lvl1pPr>
          </a:lstStyle>
          <a:p>
            <a:fld id="{19170FD7-64D6-C043-A4EB-4FE315FBC5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pic>
        <p:nvPicPr>
          <p:cNvPr id="4" name="Picture 6" descr="xsede-ppt-titl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Date Placeholder 3"/>
          <p:cNvSpPr txBox="1">
            <a:spLocks/>
          </p:cNvSpPr>
          <p:nvPr userDrawn="1"/>
        </p:nvSpPr>
        <p:spPr>
          <a:xfrm>
            <a:off x="6705600" y="350838"/>
            <a:ext cx="2133600" cy="365125"/>
          </a:xfrm>
          <a:prstGeom prst="rect">
            <a:avLst/>
          </a:prstGeom>
        </p:spPr>
        <p:txBody>
          <a:bodyPr anchor="ctr">
            <a:prstTxWarp prst="textNoShape">
              <a:avLst/>
            </a:prstTxWarp>
          </a:bodyPr>
          <a:lstStyle/>
          <a:p>
            <a:pPr algn="r"/>
            <a:fld id="{2383DD9B-360E-B44F-884E-792552ED5DE5}" type="datetime4">
              <a:rPr lang="en-US" sz="1500">
                <a:solidFill>
                  <a:schemeClr val="bg1"/>
                </a:solidFill>
                <a:latin typeface="Verdana" charset="0"/>
              </a:rPr>
              <a:pPr algn="r"/>
              <a:t>October 22, 2011</a:t>
            </a:fld>
            <a:endParaRPr lang="en-US" sz="1500">
              <a:solidFill>
                <a:schemeClr val="bg1"/>
              </a:solidFill>
              <a:latin typeface="Verdana" charset="0"/>
            </a:endParaRPr>
          </a:p>
        </p:txBody>
      </p:sp>
      <p:pic>
        <p:nvPicPr>
          <p:cNvPr id="6" name="Picture 8" descr="nsf-white-576x576.png"/>
          <p:cNvPicPr>
            <a:picLocks noChangeAspect="1"/>
          </p:cNvPicPr>
          <p:nvPr userDrawn="1"/>
        </p:nvPicPr>
        <p:blipFill>
          <a:blip r:embed="rId3"/>
          <a:srcRect/>
          <a:stretch>
            <a:fillRect/>
          </a:stretch>
        </p:blipFill>
        <p:spPr bwMode="auto">
          <a:xfrm>
            <a:off x="7772400" y="5029200"/>
            <a:ext cx="914400" cy="914400"/>
          </a:xfrm>
          <a:prstGeom prst="rect">
            <a:avLst/>
          </a:prstGeom>
          <a:noFill/>
          <a:ln w="9525">
            <a:noFill/>
            <a:miter lim="800000"/>
            <a:headEnd/>
            <a:tailEnd/>
          </a:ln>
        </p:spPr>
      </p:pic>
      <p:sp>
        <p:nvSpPr>
          <p:cNvPr id="2" name="Title 1"/>
          <p:cNvSpPr>
            <a:spLocks noGrp="1"/>
          </p:cNvSpPr>
          <p:nvPr>
            <p:ph type="ctrTitle"/>
          </p:nvPr>
        </p:nvSpPr>
        <p:spPr>
          <a:xfrm>
            <a:off x="609600" y="2663380"/>
            <a:ext cx="8153400" cy="918020"/>
          </a:xfrm>
        </p:spPr>
        <p:txBody>
          <a:bodyPr>
            <a:noAutofit/>
          </a:bodyPr>
          <a:lstStyle>
            <a:lvl1pPr algn="l">
              <a:defRPr sz="3200" b="1" i="0">
                <a:solidFill>
                  <a:schemeClr val="bg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657600"/>
            <a:ext cx="8153400" cy="505586"/>
          </a:xfrm>
        </p:spPr>
        <p:txBody>
          <a:bodyPr>
            <a:noAutofit/>
          </a:bodyPr>
          <a:lstStyle>
            <a:lvl1pPr marL="0" indent="0" algn="l">
              <a:buNone/>
              <a:defRPr sz="2700" b="1" i="0">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10/22/11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3260D9-C5C0-4135-A11B-8E95C0D4FACD}"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E3260D9-C5C0-4135-A11B-8E95C0D4FACD}"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5B089-696E-45E2-B2C1-DA612C0E0D4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3260D9-C5C0-4135-A11B-8E95C0D4FACD}"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 Id="rId3"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5.xml"/><Relationship Id="rId3"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10/22/11</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descr="DARE.png"/>
          <p:cNvPicPr>
            <a:picLocks noChangeAspect="1"/>
          </p:cNvPicPr>
          <p:nvPr userDrawn="1"/>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9476"/>
            <a:ext cx="922540" cy="54390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10/22/11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re.cct.lsu.edu/" TargetMode="External"/><Relationship Id="rId4" Type="http://schemas.openxmlformats.org/officeDocument/2006/relationships/hyperlink" Target="http://saga.cct.lsu.edu" TargetMode="External"/><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1.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6901" y="3088574"/>
            <a:ext cx="8169610" cy="2943926"/>
          </a:xfrm>
        </p:spPr>
        <p:txBody>
          <a:bodyPr>
            <a:noAutofit/>
          </a:bodyPr>
          <a:lstStyle/>
          <a:p>
            <a:r>
              <a:rPr lang="en-US" sz="2100" dirty="0" smtClean="0">
                <a:solidFill>
                  <a:srgbClr val="800000"/>
                </a:solidFill>
                <a:hlinkClick r:id="rId3"/>
              </a:rPr>
              <a:t>http://dare.cct.lsu.edu/</a:t>
            </a:r>
            <a:r>
              <a:rPr lang="en-US" sz="2100" dirty="0" smtClean="0">
                <a:solidFill>
                  <a:srgbClr val="800000"/>
                </a:solidFill>
              </a:rPr>
              <a:t> and </a:t>
            </a:r>
            <a:r>
              <a:rPr lang="en-US" sz="2100" dirty="0" smtClean="0">
                <a:solidFill>
                  <a:srgbClr val="800000"/>
                </a:solidFill>
                <a:hlinkClick r:id="rId4"/>
              </a:rPr>
              <a:t>http://saga.cct.lsu.edu</a:t>
            </a:r>
            <a:endParaRPr lang="en-US" sz="2100" dirty="0" smtClean="0">
              <a:solidFill>
                <a:srgbClr val="800000"/>
              </a:solidFill>
            </a:endParaRPr>
          </a:p>
          <a:p>
            <a:r>
              <a:rPr lang="en-US" dirty="0" err="1" smtClean="0"/>
              <a:t>Joohyun</a:t>
            </a:r>
            <a:r>
              <a:rPr lang="en-US" dirty="0" smtClean="0"/>
              <a:t> Kim, </a:t>
            </a:r>
            <a:r>
              <a:rPr lang="en-US" dirty="0" err="1" smtClean="0"/>
              <a:t>Sharath</a:t>
            </a:r>
            <a:r>
              <a:rPr lang="en-US" dirty="0" smtClean="0"/>
              <a:t> </a:t>
            </a:r>
            <a:r>
              <a:rPr lang="en-US" dirty="0" err="1" smtClean="0"/>
              <a:t>Maddineni</a:t>
            </a:r>
            <a:r>
              <a:rPr lang="en-US" dirty="0" smtClean="0"/>
              <a:t>, Shantenu Jha</a:t>
            </a:r>
          </a:p>
          <a:p>
            <a:r>
              <a:rPr lang="en-US" dirty="0" smtClean="0">
                <a:solidFill>
                  <a:srgbClr val="800000"/>
                </a:solidFill>
              </a:rPr>
              <a:t>and</a:t>
            </a:r>
          </a:p>
          <a:p>
            <a:r>
              <a:rPr lang="en-US" dirty="0" smtClean="0">
                <a:solidFill>
                  <a:srgbClr val="595959"/>
                </a:solidFill>
              </a:rPr>
              <a:t>Christopher </a:t>
            </a:r>
            <a:r>
              <a:rPr lang="en-US" dirty="0" err="1" smtClean="0">
                <a:solidFill>
                  <a:srgbClr val="595959"/>
                </a:solidFill>
              </a:rPr>
              <a:t>Gissendanner</a:t>
            </a:r>
            <a:r>
              <a:rPr lang="en-US" b="1" dirty="0" smtClean="0">
                <a:solidFill>
                  <a:srgbClr val="595959"/>
                </a:solidFill>
              </a:rPr>
              <a:t/>
            </a:r>
            <a:br>
              <a:rPr lang="en-US" b="1" dirty="0" smtClean="0">
                <a:solidFill>
                  <a:srgbClr val="595959"/>
                </a:solidFill>
              </a:rPr>
            </a:br>
            <a:r>
              <a:rPr lang="en-US" dirty="0" smtClean="0">
                <a:solidFill>
                  <a:srgbClr val="595959"/>
                </a:solidFill>
              </a:rPr>
              <a:t>Department of Biology, University of Louisiana at Monroe</a:t>
            </a:r>
            <a:endParaRPr lang="en-US" dirty="0" smtClean="0">
              <a:solidFill>
                <a:srgbClr val="800000"/>
              </a:solidFill>
            </a:endParaRPr>
          </a:p>
          <a:p>
            <a:endParaRPr lang="en-US" sz="2100" dirty="0" smtClean="0">
              <a:solidFill>
                <a:srgbClr val="800000"/>
              </a:solidFill>
            </a:endParaRPr>
          </a:p>
        </p:txBody>
      </p:sp>
      <p:sp>
        <p:nvSpPr>
          <p:cNvPr id="2" name="Title 1"/>
          <p:cNvSpPr>
            <a:spLocks noGrp="1"/>
          </p:cNvSpPr>
          <p:nvPr>
            <p:ph type="ctrTitle"/>
          </p:nvPr>
        </p:nvSpPr>
        <p:spPr>
          <a:xfrm>
            <a:off x="546100" y="800100"/>
            <a:ext cx="8169611" cy="1856674"/>
          </a:xfrm>
        </p:spPr>
        <p:txBody>
          <a:bodyPr>
            <a:noAutofit/>
          </a:bodyPr>
          <a:lstStyle/>
          <a:p>
            <a:r>
              <a:rPr lang="en-US" sz="2400" dirty="0" smtClean="0"/>
              <a:t>DARE-NGS: Scalable and Extensible NGS Analytics on High-Performance and Distributed CI</a:t>
            </a:r>
            <a:endParaRPr lang="en-US" sz="2400" dirty="0"/>
          </a:p>
        </p:txBody>
      </p:sp>
      <p:pic>
        <p:nvPicPr>
          <p:cNvPr id="4" name="Picture 3" descr="ProcessHorizontal.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28292" y="0"/>
            <a:ext cx="1145135" cy="495300"/>
          </a:xfrm>
          <a:prstGeom prst="rect">
            <a:avLst/>
          </a:prstGeom>
        </p:spPr>
      </p:pic>
      <p:pic>
        <p:nvPicPr>
          <p:cNvPr id="5" name="Picture 4" descr="lbrn-logo.jpg"/>
          <p:cNvPicPr>
            <a:picLocks noChangeAspect="1"/>
          </p:cNvPicPr>
          <p:nvPr/>
        </p:nvPicPr>
        <p:blipFill>
          <a:blip r:embed="rId6"/>
          <a:stretch>
            <a:fillRect/>
          </a:stretch>
        </p:blipFill>
        <p:spPr>
          <a:xfrm>
            <a:off x="3371040" y="6032500"/>
            <a:ext cx="2494739" cy="516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DARE-HTHP: Power of Abstractions</a:t>
            </a:r>
            <a:endParaRPr lang="en-US" dirty="0"/>
          </a:p>
        </p:txBody>
      </p:sp>
      <p:pic>
        <p:nvPicPr>
          <p:cNvPr id="4" name="Content Placeholder 3" descr="four-life-science.png"/>
          <p:cNvPicPr>
            <a:picLocks noGrp="1" noChangeAspect="1"/>
          </p:cNvPicPr>
          <p:nvPr>
            <p:ph idx="1"/>
          </p:nvPr>
        </p:nvPicPr>
        <p:blipFill>
          <a:blip r:embed="rId2"/>
          <a:srcRect l="-9711" r="-9711"/>
          <a:stretch>
            <a:fillRect/>
          </a:stretch>
        </p:blipFill>
        <p:spPr>
          <a:xfrm>
            <a:off x="1007160" y="1178114"/>
            <a:ext cx="3897527" cy="2254720"/>
          </a:xfrm>
        </p:spPr>
      </p:pic>
      <p:pic>
        <p:nvPicPr>
          <p:cNvPr id="5" name="Picture 4" descr="multi_bj.png"/>
          <p:cNvPicPr>
            <a:picLocks noChangeAspect="1"/>
          </p:cNvPicPr>
          <p:nvPr/>
        </p:nvPicPr>
        <p:blipFill>
          <a:blip r:embed="rId3"/>
          <a:stretch>
            <a:fillRect/>
          </a:stretch>
        </p:blipFill>
        <p:spPr>
          <a:xfrm>
            <a:off x="2955924" y="3438714"/>
            <a:ext cx="5553076" cy="3028712"/>
          </a:xfrm>
          <a:prstGeom prst="rect">
            <a:avLst/>
          </a:prstGeom>
        </p:spPr>
      </p:pic>
      <p:sp>
        <p:nvSpPr>
          <p:cNvPr id="6" name="TextBox 5"/>
          <p:cNvSpPr txBox="1"/>
          <p:nvPr/>
        </p:nvSpPr>
        <p:spPr>
          <a:xfrm>
            <a:off x="4737100" y="1727200"/>
            <a:ext cx="4406899" cy="369332"/>
          </a:xfrm>
          <a:prstGeom prst="rect">
            <a:avLst/>
          </a:prstGeom>
          <a:noFill/>
        </p:spPr>
        <p:txBody>
          <a:bodyPr wrap="square" rtlCol="0">
            <a:spAutoFit/>
          </a:bodyPr>
          <a:lstStyle/>
          <a:p>
            <a:r>
              <a:rPr lang="en-US" i="1" dirty="0" smtClean="0"/>
              <a:t>Work with Tom Bishop (La Tech) et al</a:t>
            </a:r>
            <a:endParaRPr lang="en-US"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DARE-NGS : NGS-Analytics and Downstream Analyses</a:t>
            </a:r>
            <a:endParaRPr lang="en-US" dirty="0"/>
          </a:p>
        </p:txBody>
      </p:sp>
      <p:sp>
        <p:nvSpPr>
          <p:cNvPr id="8" name="Rounded Rectangle 7"/>
          <p:cNvSpPr/>
          <p:nvPr/>
        </p:nvSpPr>
        <p:spPr>
          <a:xfrm>
            <a:off x="2748407" y="2512921"/>
            <a:ext cx="4265562" cy="5463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WGS, CHIP-Seq, RNA-Seq: </a:t>
            </a:r>
          </a:p>
          <a:p>
            <a:pPr algn="ctr"/>
            <a:r>
              <a:rPr lang="en-US" kern="1200" dirty="0" smtClean="0"/>
              <a:t>Billions Short Reads</a:t>
            </a:r>
            <a:endParaRPr lang="en-US" kern="1200" dirty="0"/>
          </a:p>
        </p:txBody>
      </p:sp>
      <p:sp>
        <p:nvSpPr>
          <p:cNvPr id="9" name="Rounded Rectangle 8"/>
          <p:cNvSpPr/>
          <p:nvPr/>
        </p:nvSpPr>
        <p:spPr>
          <a:xfrm>
            <a:off x="3009750" y="3510039"/>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Mapping</a:t>
            </a:r>
            <a:endParaRPr lang="en-US" kern="1200" dirty="0"/>
          </a:p>
        </p:txBody>
      </p:sp>
      <p:sp>
        <p:nvSpPr>
          <p:cNvPr id="10" name="Rounded Rectangle 9"/>
          <p:cNvSpPr/>
          <p:nvPr/>
        </p:nvSpPr>
        <p:spPr>
          <a:xfrm>
            <a:off x="4861579" y="3543114"/>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De Novo Assembly</a:t>
            </a:r>
            <a:endParaRPr lang="en-US" kern="1200" dirty="0"/>
          </a:p>
        </p:txBody>
      </p:sp>
      <p:sp>
        <p:nvSpPr>
          <p:cNvPr id="13" name="Rounded Rectangle 12"/>
          <p:cNvSpPr/>
          <p:nvPr/>
        </p:nvSpPr>
        <p:spPr>
          <a:xfrm>
            <a:off x="4196167" y="4613562"/>
            <a:ext cx="2392858" cy="7916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Transcriptome Analysis </a:t>
            </a:r>
          </a:p>
          <a:p>
            <a:pPr algn="ctr"/>
            <a:r>
              <a:rPr lang="en-US" sz="1600" kern="1200" dirty="0" smtClean="0"/>
              <a:t>(RNA-seq) </a:t>
            </a:r>
            <a:endParaRPr lang="en-US" sz="1600" kern="1200" dirty="0"/>
          </a:p>
        </p:txBody>
      </p:sp>
      <p:sp>
        <p:nvSpPr>
          <p:cNvPr id="14" name="Rounded Rectangle 13"/>
          <p:cNvSpPr/>
          <p:nvPr/>
        </p:nvSpPr>
        <p:spPr>
          <a:xfrm>
            <a:off x="2748408" y="4603775"/>
            <a:ext cx="1323850" cy="8014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Exome Analysis</a:t>
            </a:r>
            <a:endParaRPr lang="en-US" sz="1600" kern="1200" dirty="0"/>
          </a:p>
        </p:txBody>
      </p:sp>
      <p:sp>
        <p:nvSpPr>
          <p:cNvPr id="15" name="Rounded Rectangle 14"/>
          <p:cNvSpPr/>
          <p:nvPr/>
        </p:nvSpPr>
        <p:spPr>
          <a:xfrm>
            <a:off x="959806" y="4613562"/>
            <a:ext cx="1788601" cy="79161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Whole Genome Analysis (WGS)</a:t>
            </a:r>
            <a:endParaRPr lang="en-US" sz="1600" kern="1200" dirty="0"/>
          </a:p>
        </p:txBody>
      </p:sp>
      <p:cxnSp>
        <p:nvCxnSpPr>
          <p:cNvPr id="16" name="Straight Connector 15"/>
          <p:cNvCxnSpPr/>
          <p:nvPr/>
        </p:nvCxnSpPr>
        <p:spPr>
          <a:xfrm rot="5400000">
            <a:off x="4588014" y="3317475"/>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565944" y="4370330"/>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08576" y="6102470"/>
            <a:ext cx="8777681" cy="622620"/>
          </a:xfrm>
          <a:prstGeom prst="rect">
            <a:avLst/>
          </a:prstGeom>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kern="1200" dirty="0" smtClean="0"/>
              <a:t>Functional </a:t>
            </a:r>
            <a:r>
              <a:rPr lang="en-US" sz="1600" dirty="0" smtClean="0"/>
              <a:t>Genomics</a:t>
            </a:r>
            <a:r>
              <a:rPr lang="en-US" sz="1600" kern="1200" dirty="0" smtClean="0"/>
              <a:t>, Gene Regulation, Pathway Analysis – Cell Development &amp; Differentiation, Host-Pathogen interaction, Biomedical research </a:t>
            </a:r>
            <a:endParaRPr lang="en-US" sz="1600" kern="1200" dirty="0"/>
          </a:p>
        </p:txBody>
      </p:sp>
      <p:cxnSp>
        <p:nvCxnSpPr>
          <p:cNvPr id="19" name="Straight Connector 18"/>
          <p:cNvCxnSpPr/>
          <p:nvPr/>
        </p:nvCxnSpPr>
        <p:spPr>
          <a:xfrm>
            <a:off x="4793299" y="5449482"/>
            <a:ext cx="8583" cy="590726"/>
          </a:xfrm>
          <a:prstGeom prst="line">
            <a:avLst/>
          </a:prstGeom>
          <a:ln w="825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a:off x="308880" y="1936172"/>
            <a:ext cx="8547250" cy="49371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t>Overview - Computational/Bioinformatics Strategies for Genomic Data Analysis</a:t>
            </a:r>
            <a:endParaRPr lang="en-US" sz="2000" kern="1200" dirty="0"/>
          </a:p>
        </p:txBody>
      </p:sp>
      <p:sp>
        <p:nvSpPr>
          <p:cNvPr id="21" name="Rounded Rectangle 20"/>
          <p:cNvSpPr/>
          <p:nvPr/>
        </p:nvSpPr>
        <p:spPr>
          <a:xfrm>
            <a:off x="6703877" y="4615330"/>
            <a:ext cx="2347591" cy="922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dirty="0" smtClean="0"/>
              <a:t>Genome-wide DNA-protein interactions</a:t>
            </a:r>
            <a:r>
              <a:rPr lang="en-US" sz="1600" kern="1200" dirty="0" smtClean="0"/>
              <a:t> </a:t>
            </a:r>
          </a:p>
          <a:p>
            <a:pPr algn="ctr"/>
            <a:r>
              <a:rPr lang="en-US" sz="1600" kern="1200" dirty="0" smtClean="0"/>
              <a:t>(</a:t>
            </a:r>
            <a:r>
              <a:rPr lang="en-US" sz="1600" dirty="0" smtClean="0"/>
              <a:t>ChIP</a:t>
            </a:r>
            <a:r>
              <a:rPr lang="en-US" sz="1600" kern="1200" dirty="0" smtClean="0"/>
              <a:t>-seq) </a:t>
            </a:r>
            <a:endParaRPr lang="en-US" sz="1600" kern="1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5013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4425" y="263525"/>
            <a:ext cx="8029575" cy="914400"/>
          </a:xfrm>
        </p:spPr>
        <p:txBody>
          <a:bodyPr>
            <a:normAutofit fontScale="90000"/>
          </a:bodyPr>
          <a:lstStyle/>
          <a:p>
            <a:r>
              <a:rPr lang="en-US" dirty="0"/>
              <a:t>DARE-NGS : </a:t>
            </a:r>
            <a:r>
              <a:rPr lang="en-US" dirty="0" smtClean="0"/>
              <a:t>Scientific Collaborative Development</a:t>
            </a:r>
            <a:endParaRPr lang="en-US" dirty="0"/>
          </a:p>
        </p:txBody>
      </p:sp>
      <p:pic>
        <p:nvPicPr>
          <p:cNvPr id="3" name="Picture 2" descr="NGS-pic.tiff"/>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158540" y="1473713"/>
            <a:ext cx="2581399" cy="1411019"/>
          </a:xfrm>
          <a:prstGeom prst="rect">
            <a:avLst/>
          </a:prstGeom>
        </p:spPr>
      </p:pic>
      <p:sp>
        <p:nvSpPr>
          <p:cNvPr id="8" name="Down Arrow 7"/>
          <p:cNvSpPr/>
          <p:nvPr/>
        </p:nvSpPr>
        <p:spPr>
          <a:xfrm>
            <a:off x="3955904" y="3013912"/>
            <a:ext cx="429094" cy="15394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05086" y="4683453"/>
            <a:ext cx="6282789" cy="369332"/>
          </a:xfrm>
          <a:prstGeom prst="rect">
            <a:avLst/>
          </a:prstGeom>
          <a:solidFill>
            <a:schemeClr val="accent6">
              <a:lumMod val="60000"/>
              <a:lumOff val="40000"/>
            </a:schemeClr>
          </a:solidFill>
        </p:spPr>
        <p:txBody>
          <a:bodyPr wrap="none" rtlCol="0">
            <a:spAutoFit/>
          </a:bodyPr>
          <a:lstStyle/>
          <a:p>
            <a:r>
              <a:rPr lang="en-US" b="1" dirty="0" smtClean="0">
                <a:solidFill>
                  <a:srgbClr val="660066"/>
                </a:solidFill>
              </a:rPr>
              <a:t>DARE-NGS : NGS Data Analysis Gateway Development</a:t>
            </a:r>
            <a:endParaRPr lang="en-US" b="1" dirty="0">
              <a:solidFill>
                <a:srgbClr val="660066"/>
              </a:solidFill>
            </a:endParaRPr>
          </a:p>
        </p:txBody>
      </p:sp>
      <p:grpSp>
        <p:nvGrpSpPr>
          <p:cNvPr id="4" name="Group 28"/>
          <p:cNvGrpSpPr/>
          <p:nvPr/>
        </p:nvGrpSpPr>
        <p:grpSpPr>
          <a:xfrm>
            <a:off x="199449" y="3413942"/>
            <a:ext cx="8739765" cy="2661365"/>
            <a:chOff x="174049" y="3947050"/>
            <a:chExt cx="8739765" cy="2661365"/>
          </a:xfrm>
        </p:grpSpPr>
        <p:sp>
          <p:nvSpPr>
            <p:cNvPr id="14" name="Title 1"/>
            <p:cNvSpPr txBox="1">
              <a:spLocks/>
            </p:cNvSpPr>
            <p:nvPr/>
          </p:nvSpPr>
          <p:spPr>
            <a:xfrm>
              <a:off x="5390356" y="3947050"/>
              <a:ext cx="3523458" cy="753000"/>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RNA-Seq : 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 (Tulane U)</a:t>
              </a:r>
              <a:endParaRPr lang="en-US" sz="2000" dirty="0">
                <a:solidFill>
                  <a:srgbClr val="000000"/>
                </a:solidFill>
              </a:endParaRPr>
            </a:p>
          </p:txBody>
        </p:sp>
        <p:sp>
          <p:nvSpPr>
            <p:cNvPr id="17" name="Title 1"/>
            <p:cNvSpPr txBox="1">
              <a:spLocks/>
            </p:cNvSpPr>
            <p:nvPr/>
          </p:nvSpPr>
          <p:spPr>
            <a:xfrm>
              <a:off x="482912" y="4099954"/>
              <a:ext cx="2411273" cy="600096"/>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 Large Scale Human Exome (PBRC)</a:t>
              </a:r>
              <a:endParaRPr lang="en-US" sz="2000" dirty="0">
                <a:solidFill>
                  <a:srgbClr val="000000"/>
                </a:solidFill>
              </a:endParaRPr>
            </a:p>
          </p:txBody>
        </p:sp>
        <p:sp>
          <p:nvSpPr>
            <p:cNvPr id="21" name="Title 1"/>
            <p:cNvSpPr txBox="1">
              <a:spLocks/>
            </p:cNvSpPr>
            <p:nvPr/>
          </p:nvSpPr>
          <p:spPr>
            <a:xfrm>
              <a:off x="174049" y="6024700"/>
              <a:ext cx="2411273" cy="583715"/>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62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Genome-wide Transcription Factor Binding :  ULM </a:t>
              </a:r>
              <a:endParaRPr lang="en-US" sz="2000" dirty="0">
                <a:solidFill>
                  <a:srgbClr val="000000"/>
                </a:solidFill>
              </a:endParaRPr>
            </a:p>
          </p:txBody>
        </p:sp>
        <p:sp>
          <p:nvSpPr>
            <p:cNvPr id="22" name="Title 1"/>
            <p:cNvSpPr txBox="1">
              <a:spLocks/>
            </p:cNvSpPr>
            <p:nvPr/>
          </p:nvSpPr>
          <p:spPr>
            <a:xfrm>
              <a:off x="5903535" y="5939355"/>
              <a:ext cx="2908587" cy="636551"/>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0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Host-Pathogen Interaction (Rice-B. Glumae) : LSU, </a:t>
              </a:r>
              <a:r>
                <a:rPr lang="en-US" sz="2000" dirty="0" err="1" smtClean="0">
                  <a:solidFill>
                    <a:srgbClr val="000000"/>
                  </a:solidFill>
                </a:rPr>
                <a:t>AgCenter</a:t>
              </a:r>
              <a:endParaRPr lang="en-US" sz="2000" dirty="0">
                <a:solidFill>
                  <a:srgbClr val="000000"/>
                </a:solidFill>
              </a:endParaRPr>
            </a:p>
          </p:txBody>
        </p:sp>
        <p:cxnSp>
          <p:nvCxnSpPr>
            <p:cNvPr id="13" name="Straight Arrow Connector 12"/>
            <p:cNvCxnSpPr/>
            <p:nvPr/>
          </p:nvCxnSpPr>
          <p:spPr>
            <a:xfrm flipH="1">
              <a:off x="4695668" y="4683934"/>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746522" y="4700050"/>
              <a:ext cx="386618" cy="554611"/>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2726056" y="5672068"/>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4887318" y="5730962"/>
              <a:ext cx="827221" cy="397856"/>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47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DARE-NGS : Scientific Collaborative Development</a:t>
            </a:r>
          </a:p>
        </p:txBody>
      </p:sp>
      <p:sp>
        <p:nvSpPr>
          <p:cNvPr id="20" name="Title 1"/>
          <p:cNvSpPr txBox="1">
            <a:spLocks/>
          </p:cNvSpPr>
          <p:nvPr/>
        </p:nvSpPr>
        <p:spPr>
          <a:xfrm>
            <a:off x="1092051" y="1619223"/>
            <a:ext cx="7480737" cy="815950"/>
          </a:xfrm>
          <a:prstGeom prst="rect">
            <a:avLst/>
          </a:prstGeom>
          <a:solidFill>
            <a:schemeClr val="accent4">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a:t>
            </a:r>
            <a:endParaRPr lang="en-US" sz="2000" dirty="0">
              <a:solidFill>
                <a:srgbClr val="000000"/>
              </a:solidFill>
            </a:endParaRPr>
          </a:p>
          <a:p>
            <a:pPr marL="342900" indent="-342900">
              <a:buFontTx/>
              <a:buChar char="-"/>
            </a:pPr>
            <a:r>
              <a:rPr lang="en-US" sz="2000" dirty="0">
                <a:solidFill>
                  <a:srgbClr val="000000"/>
                </a:solidFill>
              </a:rPr>
              <a:t>PI : Erik </a:t>
            </a:r>
            <a:r>
              <a:rPr lang="en-US" sz="2000" dirty="0" err="1">
                <a:solidFill>
                  <a:srgbClr val="000000"/>
                </a:solidFill>
              </a:rPr>
              <a:t>Flamington</a:t>
            </a:r>
            <a:r>
              <a:rPr lang="en-US" sz="2000" dirty="0">
                <a:solidFill>
                  <a:srgbClr val="000000"/>
                </a:solidFill>
              </a:rPr>
              <a:t> (Tulane U)/Carl (Tulane GCF)</a:t>
            </a:r>
          </a:p>
          <a:p>
            <a:pPr marL="342900" indent="-342900">
              <a:buFontTx/>
              <a:buChar char="-"/>
            </a:pPr>
            <a:r>
              <a:rPr lang="en-US" sz="2000" dirty="0" smtClean="0">
                <a:solidFill>
                  <a:srgbClr val="000000"/>
                </a:solidFill>
              </a:rPr>
              <a:t>Focus </a:t>
            </a:r>
            <a:r>
              <a:rPr lang="en-US" sz="2000" dirty="0">
                <a:solidFill>
                  <a:srgbClr val="000000"/>
                </a:solidFill>
              </a:rPr>
              <a:t>: </a:t>
            </a:r>
            <a:r>
              <a:rPr lang="en-US" sz="2000" dirty="0" smtClean="0">
                <a:solidFill>
                  <a:srgbClr val="000000"/>
                </a:solidFill>
              </a:rPr>
              <a:t>RNA-Seq using </a:t>
            </a:r>
            <a:r>
              <a:rPr lang="en-US" sz="2000" dirty="0" err="1" smtClean="0">
                <a:solidFill>
                  <a:srgbClr val="000000"/>
                </a:solidFill>
              </a:rPr>
              <a:t>Tophat</a:t>
            </a:r>
            <a:r>
              <a:rPr lang="en-US" sz="2000" dirty="0" smtClean="0">
                <a:solidFill>
                  <a:srgbClr val="000000"/>
                </a:solidFill>
              </a:rPr>
              <a:t>/Cufflink, </a:t>
            </a:r>
            <a:r>
              <a:rPr lang="en-US" sz="2000" dirty="0" err="1" smtClean="0">
                <a:solidFill>
                  <a:srgbClr val="000000"/>
                </a:solidFill>
              </a:rPr>
              <a:t>Tophat</a:t>
            </a:r>
            <a:r>
              <a:rPr lang="en-US" sz="2000" dirty="0" smtClean="0">
                <a:solidFill>
                  <a:srgbClr val="000000"/>
                </a:solidFill>
              </a:rPr>
              <a:t>-fusion</a:t>
            </a:r>
            <a:endParaRPr lang="en-US" sz="2000" dirty="0">
              <a:solidFill>
                <a:srgbClr val="000000"/>
              </a:solidFill>
            </a:endParaRPr>
          </a:p>
        </p:txBody>
      </p:sp>
      <p:sp>
        <p:nvSpPr>
          <p:cNvPr id="16" name="Title 1"/>
          <p:cNvSpPr txBox="1">
            <a:spLocks/>
          </p:cNvSpPr>
          <p:nvPr/>
        </p:nvSpPr>
        <p:spPr>
          <a:xfrm>
            <a:off x="1092051" y="2619113"/>
            <a:ext cx="7480737" cy="829219"/>
          </a:xfrm>
          <a:prstGeom prst="rect">
            <a:avLst/>
          </a:prstGeom>
          <a:solidFill>
            <a:schemeClr val="accent4">
              <a:lumMod val="40000"/>
              <a:lumOff val="60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Analysis</a:t>
            </a:r>
            <a:endParaRPr lang="en-US" sz="2000" dirty="0">
              <a:solidFill>
                <a:srgbClr val="000000"/>
              </a:solidFill>
            </a:endParaRPr>
          </a:p>
          <a:p>
            <a:pPr marL="342900" indent="-342900">
              <a:buFontTx/>
              <a:buChar char="-"/>
            </a:pPr>
            <a:r>
              <a:rPr lang="en-US" sz="2000" dirty="0">
                <a:solidFill>
                  <a:srgbClr val="000000"/>
                </a:solidFill>
              </a:rPr>
              <a:t>PI : Tuomo Rankinen (HGL, PBRC)/PBRC GCF</a:t>
            </a:r>
          </a:p>
          <a:p>
            <a:pPr marL="342900" indent="-342900">
              <a:buFontTx/>
              <a:buChar char="-"/>
            </a:pPr>
            <a:r>
              <a:rPr lang="en-US" sz="2000" dirty="0" smtClean="0">
                <a:solidFill>
                  <a:srgbClr val="000000"/>
                </a:solidFill>
              </a:rPr>
              <a:t>Focus </a:t>
            </a:r>
            <a:r>
              <a:rPr lang="en-US" sz="2000" dirty="0">
                <a:solidFill>
                  <a:srgbClr val="000000"/>
                </a:solidFill>
              </a:rPr>
              <a:t>: Large </a:t>
            </a:r>
            <a:r>
              <a:rPr lang="en-US" sz="2000" dirty="0" smtClean="0">
                <a:solidFill>
                  <a:srgbClr val="000000"/>
                </a:solidFill>
              </a:rPr>
              <a:t>Scale </a:t>
            </a:r>
            <a:r>
              <a:rPr lang="en-US" sz="2000" dirty="0">
                <a:solidFill>
                  <a:srgbClr val="000000"/>
                </a:solidFill>
              </a:rPr>
              <a:t>M</a:t>
            </a:r>
            <a:r>
              <a:rPr lang="en-US" sz="2000" dirty="0" smtClean="0">
                <a:solidFill>
                  <a:srgbClr val="000000"/>
                </a:solidFill>
              </a:rPr>
              <a:t>apping </a:t>
            </a:r>
            <a:r>
              <a:rPr lang="en-US" sz="2000" dirty="0">
                <a:solidFill>
                  <a:srgbClr val="000000"/>
                </a:solidFill>
              </a:rPr>
              <a:t>and </a:t>
            </a:r>
            <a:r>
              <a:rPr lang="en-US" sz="2000" dirty="0" smtClean="0">
                <a:solidFill>
                  <a:srgbClr val="000000"/>
                </a:solidFill>
              </a:rPr>
              <a:t>Genome </a:t>
            </a:r>
            <a:r>
              <a:rPr lang="en-US" sz="2000" dirty="0">
                <a:solidFill>
                  <a:srgbClr val="000000"/>
                </a:solidFill>
              </a:rPr>
              <a:t>V</a:t>
            </a:r>
            <a:r>
              <a:rPr lang="en-US" sz="2000" dirty="0" smtClean="0">
                <a:solidFill>
                  <a:srgbClr val="000000"/>
                </a:solidFill>
              </a:rPr>
              <a:t>ariation </a:t>
            </a:r>
            <a:r>
              <a:rPr lang="en-US" sz="2000" dirty="0">
                <a:solidFill>
                  <a:srgbClr val="000000"/>
                </a:solidFill>
              </a:rPr>
              <a:t>D</a:t>
            </a:r>
            <a:r>
              <a:rPr lang="en-US" sz="2000" dirty="0" smtClean="0">
                <a:solidFill>
                  <a:srgbClr val="000000"/>
                </a:solidFill>
              </a:rPr>
              <a:t>iscovery</a:t>
            </a:r>
            <a:r>
              <a:rPr lang="en-US" sz="2000" kern="1200" dirty="0" smtClean="0">
                <a:solidFill>
                  <a:srgbClr val="000000"/>
                </a:solidFill>
              </a:rPr>
              <a:t> </a:t>
            </a:r>
          </a:p>
        </p:txBody>
      </p:sp>
      <p:sp>
        <p:nvSpPr>
          <p:cNvPr id="18" name="Title 1"/>
          <p:cNvSpPr txBox="1">
            <a:spLocks/>
          </p:cNvSpPr>
          <p:nvPr/>
        </p:nvSpPr>
        <p:spPr>
          <a:xfrm>
            <a:off x="1092051" y="3585706"/>
            <a:ext cx="7480737" cy="82921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solidFill>
                  <a:srgbClr val="000000"/>
                </a:solidFill>
              </a:rPr>
              <a:t>Genome-wide (C. </a:t>
            </a:r>
            <a:r>
              <a:rPr lang="en-US" sz="2000" kern="1200" dirty="0" err="1" smtClean="0">
                <a:solidFill>
                  <a:srgbClr val="000000"/>
                </a:solidFill>
              </a:rPr>
              <a:t>elegans</a:t>
            </a:r>
            <a:r>
              <a:rPr lang="en-US" sz="2000" kern="1200" dirty="0" smtClean="0">
                <a:solidFill>
                  <a:srgbClr val="000000"/>
                </a:solidFill>
              </a:rPr>
              <a:t>) </a:t>
            </a:r>
            <a:r>
              <a:rPr lang="en-US" sz="2000" dirty="0">
                <a:solidFill>
                  <a:srgbClr val="000000"/>
                </a:solidFill>
              </a:rPr>
              <a:t>T</a:t>
            </a:r>
            <a:r>
              <a:rPr lang="en-US" sz="2000" kern="1200" dirty="0" smtClean="0">
                <a:solidFill>
                  <a:srgbClr val="000000"/>
                </a:solidFill>
              </a:rPr>
              <a:t>ranscription </a:t>
            </a:r>
            <a:r>
              <a:rPr lang="en-US" sz="2000" dirty="0">
                <a:solidFill>
                  <a:srgbClr val="000000"/>
                </a:solidFill>
              </a:rPr>
              <a:t>F</a:t>
            </a:r>
            <a:r>
              <a:rPr lang="en-US" sz="2000" kern="1200" dirty="0" smtClean="0">
                <a:solidFill>
                  <a:srgbClr val="000000"/>
                </a:solidFill>
              </a:rPr>
              <a:t>actor (NHR-6) Binding</a:t>
            </a:r>
          </a:p>
          <a:p>
            <a:pPr marL="342900" indent="-342900">
              <a:buFontTx/>
              <a:buChar char="-"/>
            </a:pPr>
            <a:r>
              <a:rPr lang="en-US" sz="2000" dirty="0" smtClean="0">
                <a:solidFill>
                  <a:srgbClr val="000000"/>
                </a:solidFill>
              </a:rPr>
              <a:t>PI : Chris </a:t>
            </a:r>
            <a:r>
              <a:rPr lang="en-US" sz="2000" dirty="0" err="1" smtClean="0">
                <a:solidFill>
                  <a:srgbClr val="000000"/>
                </a:solidFill>
              </a:rPr>
              <a:t>Gissendanner</a:t>
            </a:r>
            <a:r>
              <a:rPr lang="en-US" sz="2000" dirty="0" smtClean="0">
                <a:solidFill>
                  <a:srgbClr val="000000"/>
                </a:solidFill>
              </a:rPr>
              <a:t> (ULM)  (LBRN PI)</a:t>
            </a:r>
          </a:p>
          <a:p>
            <a:pPr marL="342900" indent="-342900">
              <a:buFontTx/>
              <a:buChar char="-"/>
            </a:pPr>
            <a:r>
              <a:rPr lang="en-US" sz="2000" dirty="0" smtClean="0">
                <a:solidFill>
                  <a:srgbClr val="000000"/>
                </a:solidFill>
              </a:rPr>
              <a:t>Focus</a:t>
            </a:r>
            <a:r>
              <a:rPr lang="en-US" sz="2000" kern="1200" dirty="0" smtClean="0">
                <a:solidFill>
                  <a:srgbClr val="000000"/>
                </a:solidFill>
              </a:rPr>
              <a:t> : ChIP-seq </a:t>
            </a:r>
            <a:r>
              <a:rPr lang="en-US" sz="2000" dirty="0">
                <a:solidFill>
                  <a:srgbClr val="000000"/>
                </a:solidFill>
              </a:rPr>
              <a:t>P</a:t>
            </a:r>
            <a:r>
              <a:rPr lang="en-US" sz="2000" kern="1200" dirty="0" smtClean="0">
                <a:solidFill>
                  <a:srgbClr val="000000"/>
                </a:solidFill>
              </a:rPr>
              <a:t>ipeline </a:t>
            </a:r>
            <a:r>
              <a:rPr lang="en-US" sz="2000" dirty="0">
                <a:solidFill>
                  <a:srgbClr val="000000"/>
                </a:solidFill>
              </a:rPr>
              <a:t>D</a:t>
            </a:r>
            <a:r>
              <a:rPr lang="en-US" sz="2000" kern="1200" dirty="0" smtClean="0">
                <a:solidFill>
                  <a:srgbClr val="000000"/>
                </a:solidFill>
              </a:rPr>
              <a:t>evelopment</a:t>
            </a:r>
          </a:p>
        </p:txBody>
      </p:sp>
      <p:sp>
        <p:nvSpPr>
          <p:cNvPr id="19" name="Title 1"/>
          <p:cNvSpPr txBox="1">
            <a:spLocks/>
          </p:cNvSpPr>
          <p:nvPr/>
        </p:nvSpPr>
        <p:spPr>
          <a:xfrm>
            <a:off x="1092051" y="4533196"/>
            <a:ext cx="7480737" cy="121875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Rice-B.Glumae (Host-Pathogen)</a:t>
            </a:r>
          </a:p>
          <a:p>
            <a:pPr marL="342900" indent="-342900">
              <a:buFontTx/>
              <a:buChar char="-"/>
            </a:pPr>
            <a:r>
              <a:rPr lang="en-US" sz="2000" kern="1200" dirty="0" smtClean="0">
                <a:solidFill>
                  <a:srgbClr val="000000"/>
                </a:solidFill>
              </a:rPr>
              <a:t>PI : Jong-</a:t>
            </a:r>
            <a:r>
              <a:rPr lang="en-US" sz="2000" kern="1200" dirty="0" err="1" smtClean="0">
                <a:solidFill>
                  <a:srgbClr val="000000"/>
                </a:solidFill>
              </a:rPr>
              <a:t>hyun</a:t>
            </a:r>
            <a:r>
              <a:rPr lang="en-US" sz="2000" kern="1200" dirty="0" smtClean="0">
                <a:solidFill>
                  <a:srgbClr val="000000"/>
                </a:solidFill>
              </a:rPr>
              <a:t> Ham (</a:t>
            </a:r>
            <a:r>
              <a:rPr lang="en-US" sz="2000" kern="1200" dirty="0" err="1" smtClean="0">
                <a:solidFill>
                  <a:srgbClr val="000000"/>
                </a:solidFill>
              </a:rPr>
              <a:t>AgCener</a:t>
            </a:r>
            <a:r>
              <a:rPr lang="en-US" sz="2000" kern="1200" dirty="0" smtClean="0">
                <a:solidFill>
                  <a:srgbClr val="000000"/>
                </a:solidFill>
              </a:rPr>
              <a:t>, LSU)</a:t>
            </a:r>
          </a:p>
          <a:p>
            <a:pPr marL="342900" indent="-342900">
              <a:buFontTx/>
              <a:buChar char="-"/>
            </a:pPr>
            <a:r>
              <a:rPr lang="en-US" sz="2000" dirty="0" smtClean="0">
                <a:solidFill>
                  <a:srgbClr val="000000"/>
                </a:solidFill>
              </a:rPr>
              <a:t>Focus</a:t>
            </a:r>
            <a:r>
              <a:rPr lang="en-US" sz="2000" kern="1200" dirty="0" smtClean="0">
                <a:solidFill>
                  <a:srgbClr val="000000"/>
                </a:solidFill>
              </a:rPr>
              <a:t> : Host-pathogen Interaction using RNA-Seq, Integrative </a:t>
            </a:r>
            <a:r>
              <a:rPr lang="en-US" sz="2000" dirty="0" smtClean="0">
                <a:solidFill>
                  <a:srgbClr val="000000"/>
                </a:solidFill>
              </a:rPr>
              <a:t>Infrastructure for Drug Discovery targeting Quorum-Sensing Mechanism</a:t>
            </a:r>
            <a:endParaRPr lang="en-US" sz="2000" kern="1200" dirty="0" smtClean="0">
              <a:solidFill>
                <a:srgbClr val="0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6592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01334644"/>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noAutofit/>
          </a:bodyPr>
          <a:lstStyle/>
          <a:p>
            <a:r>
              <a:rPr lang="en-US" sz="1800" dirty="0" smtClean="0"/>
              <a:t>Focus of INBRE project is to determine the cellular mechanisms of NR4A NR activity during organogenesis in </a:t>
            </a:r>
            <a:r>
              <a:rPr lang="en-US" sz="1800" i="1" dirty="0" smtClean="0"/>
              <a:t>C. </a:t>
            </a:r>
            <a:r>
              <a:rPr lang="en-US" sz="1800" i="1" dirty="0" err="1" smtClean="0"/>
              <a:t>elegans</a:t>
            </a:r>
            <a:endParaRPr lang="en-US" sz="1800" i="1" dirty="0" smtClean="0"/>
          </a:p>
          <a:p>
            <a:pPr lvl="1"/>
            <a:r>
              <a:rPr lang="en-US" sz="1800" dirty="0" smtClean="0"/>
              <a:t>NHR-6 is the </a:t>
            </a:r>
            <a:r>
              <a:rPr lang="en-US" sz="1800" i="1" dirty="0" smtClean="0"/>
              <a:t>C. </a:t>
            </a:r>
            <a:r>
              <a:rPr lang="en-US" sz="1800" i="1" dirty="0" err="1" smtClean="0"/>
              <a:t>elegans</a:t>
            </a:r>
            <a:r>
              <a:rPr lang="en-US" sz="1800" i="1" dirty="0" smtClean="0"/>
              <a:t> </a:t>
            </a:r>
            <a:r>
              <a:rPr lang="en-US" sz="1800" dirty="0" smtClean="0"/>
              <a:t>NR4A nuclear receptor </a:t>
            </a:r>
            <a:r>
              <a:rPr lang="en-US" sz="1800" dirty="0" err="1" smtClean="0"/>
              <a:t>ortholog</a:t>
            </a:r>
            <a:endParaRPr lang="en-US" sz="1800" dirty="0" smtClean="0"/>
          </a:p>
          <a:p>
            <a:pPr lvl="1"/>
            <a:endParaRPr lang="en-US" sz="1800" dirty="0" smtClean="0"/>
          </a:p>
          <a:p>
            <a:r>
              <a:rPr lang="en-US" sz="1800" i="1" dirty="0" smtClean="0"/>
              <a:t>Hypothesis: </a:t>
            </a:r>
            <a:r>
              <a:rPr lang="en-US" sz="1800" dirty="0" smtClean="0"/>
              <a:t>NHR-6 has dualistic functions in regulating cell proliferation and cell differentiation and that these activities are regulated through differential interactions with signal transduction pathways</a:t>
            </a:r>
          </a:p>
          <a:p>
            <a:endParaRPr lang="en-US" sz="1800" dirty="0" smtClean="0"/>
          </a:p>
          <a:p>
            <a:r>
              <a:rPr lang="en-US" sz="1800" dirty="0" smtClean="0"/>
              <a:t>One test of this hypothesis is to identify NHR-6 target genes</a:t>
            </a:r>
          </a:p>
          <a:p>
            <a:endParaRPr lang="en-US" sz="1800" dirty="0" smtClean="0"/>
          </a:p>
          <a:p>
            <a:r>
              <a:rPr lang="en-US" sz="1800" dirty="0" smtClean="0"/>
              <a:t>What are the target genes regulated by NHR-6 during distinct stages of organ development?</a:t>
            </a:r>
          </a:p>
          <a:p>
            <a:pPr lvl="1"/>
            <a:r>
              <a:rPr lang="en-US" sz="1800" dirty="0" smtClean="0"/>
              <a:t>Are there distinct sets of target genes regulated by NHR-6 during the cell proliferation and cell differentiation stages of organ development?</a:t>
            </a:r>
          </a:p>
          <a:p>
            <a:endParaRPr lang="en-US" sz="1800" i="1"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66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28575"/>
            <a:ext cx="8229600" cy="657225"/>
          </a:xfrm>
        </p:spPr>
        <p:txBody>
          <a:bodyPr>
            <a:normAutofit/>
          </a:bodyPr>
          <a:lstStyle/>
          <a:p>
            <a:pPr eaLnBrk="1" hangingPunct="1">
              <a:defRPr/>
            </a:pPr>
            <a:r>
              <a:rPr lang="en-US" sz="3200" i="1" dirty="0" err="1" smtClean="0"/>
              <a:t>Caenorhabditis</a:t>
            </a:r>
            <a:r>
              <a:rPr lang="en-US" sz="3200" i="1" dirty="0" smtClean="0"/>
              <a:t> </a:t>
            </a:r>
            <a:r>
              <a:rPr lang="en-US" sz="3200" i="1" dirty="0" err="1" smtClean="0"/>
              <a:t>elegans</a:t>
            </a:r>
            <a:r>
              <a:rPr lang="en-US" sz="3200" b="0" dirty="0" smtClean="0"/>
              <a:t>: invariant cell lineage</a:t>
            </a:r>
            <a:endParaRPr lang="en-US" sz="3200" i="1" dirty="0" smtClean="0"/>
          </a:p>
        </p:txBody>
      </p:sp>
      <p:grpSp>
        <p:nvGrpSpPr>
          <p:cNvPr id="2" name="Group 1"/>
          <p:cNvGrpSpPr>
            <a:grpSpLocks/>
          </p:cNvGrpSpPr>
          <p:nvPr/>
        </p:nvGrpSpPr>
        <p:grpSpPr bwMode="auto">
          <a:xfrm>
            <a:off x="76200" y="727075"/>
            <a:ext cx="9067800" cy="6094413"/>
            <a:chOff x="76200" y="727075"/>
            <a:chExt cx="9067800" cy="6094413"/>
          </a:xfrm>
        </p:grpSpPr>
        <p:pic>
          <p:nvPicPr>
            <p:cNvPr id="6148" name="Picture 3" descr="lineage"/>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2819400"/>
              <a:ext cx="8991600" cy="40020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6149" name="Picture 4" descr="worm"/>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727075"/>
              <a:ext cx="9067800" cy="21685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0813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ChIP-seq</a:t>
            </a:r>
            <a:r>
              <a:rPr lang="en-US" dirty="0" smtClean="0"/>
              <a:t>: rationale and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ChIP-seq</a:t>
            </a:r>
            <a:r>
              <a:rPr lang="en-US" dirty="0" smtClean="0"/>
              <a:t> is a robust, unbiased approach to identifying candidate transcription factor target genes</a:t>
            </a:r>
          </a:p>
          <a:p>
            <a:r>
              <a:rPr lang="en-US" dirty="0" smtClean="0"/>
              <a:t>Our experimental system is also well-suited to using this approach</a:t>
            </a:r>
          </a:p>
          <a:p>
            <a:pPr lvl="1"/>
            <a:r>
              <a:rPr lang="en-US" dirty="0" smtClean="0"/>
              <a:t>1) NHR-6 is not broadly expressed (restricted to a specific organ </a:t>
            </a:r>
            <a:r>
              <a:rPr lang="en-US" dirty="0" err="1" smtClean="0"/>
              <a:t>primordium</a:t>
            </a:r>
            <a:r>
              <a:rPr lang="en-US" dirty="0" smtClean="0"/>
              <a:t> and a few neurons) </a:t>
            </a:r>
            <a:r>
              <a:rPr lang="en-US" dirty="0" smtClean="0">
                <a:sym typeface="Wingdings" pitchFamily="2" charset="2"/>
              </a:rPr>
              <a:t> for our whole-animal approach most target genes will have relevance to the developmental process we are studying</a:t>
            </a:r>
            <a:endParaRPr lang="en-US" i="1" dirty="0">
              <a:sym typeface="Wingdings" pitchFamily="2" charset="2"/>
            </a:endParaRPr>
          </a:p>
          <a:p>
            <a:pPr lvl="1"/>
            <a:endParaRPr lang="en-US" i="1" dirty="0" smtClean="0"/>
          </a:p>
          <a:p>
            <a:pPr lvl="1"/>
            <a:r>
              <a:rPr lang="en-US" dirty="0" smtClean="0"/>
              <a:t>2) We have shown that GFP-tagged NHR-6 is fully functional </a:t>
            </a:r>
            <a:r>
              <a:rPr lang="en-US" i="1" dirty="0" smtClean="0"/>
              <a:t>in vivo </a:t>
            </a:r>
            <a:r>
              <a:rPr lang="en-US" dirty="0" smtClean="0"/>
              <a:t>using genetic rescue assays</a:t>
            </a:r>
          </a:p>
          <a:p>
            <a:pPr lvl="2"/>
            <a:r>
              <a:rPr lang="en-US" dirty="0" smtClean="0"/>
              <a:t>Reliable GFP antibodies</a:t>
            </a:r>
          </a:p>
          <a:p>
            <a:pPr lvl="2"/>
            <a:endParaRPr lang="en-US" dirty="0" smtClean="0"/>
          </a:p>
          <a:p>
            <a:pPr lvl="1"/>
            <a:r>
              <a:rPr lang="en-US" dirty="0" smtClean="0"/>
              <a:t>3) Concurrent study using microarray analysis of tissue-specific isolated mRNAs</a:t>
            </a:r>
          </a:p>
          <a:p>
            <a:pPr lvl="2"/>
            <a:r>
              <a:rPr lang="en-US" dirty="0" smtClean="0"/>
              <a:t>Correlate </a:t>
            </a:r>
            <a:r>
              <a:rPr lang="en-US" dirty="0" err="1" smtClean="0"/>
              <a:t>ChIP-seq</a:t>
            </a:r>
            <a:r>
              <a:rPr lang="en-US" dirty="0" smtClean="0"/>
              <a:t> data to gene expression data</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065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AutoShape 2"/>
          <p:cNvSpPr>
            <a:spLocks noGrp="1" noChangeArrowheads="1"/>
          </p:cNvSpPr>
          <p:nvPr>
            <p:ph type="title" idx="4294967295"/>
          </p:nvPr>
        </p:nvSpPr>
        <p:spPr>
          <a:xfrm>
            <a:off x="1143000" y="533400"/>
            <a:ext cx="7924800" cy="1143000"/>
          </a:xfrm>
        </p:spPr>
        <p:txBody>
          <a:bodyPr/>
          <a:lstStyle/>
          <a:p>
            <a:pPr algn="ctr"/>
            <a:r>
              <a:rPr lang="en-US" sz="3200" dirty="0"/>
              <a:t>Experimental Approach: Whole animal </a:t>
            </a:r>
            <a:r>
              <a:rPr lang="en-US" sz="3200" dirty="0" err="1"/>
              <a:t>ChIP-seq</a:t>
            </a:r>
            <a:endParaRPr lang="en-US" sz="3200" dirty="0"/>
          </a:p>
        </p:txBody>
      </p:sp>
      <p:pic>
        <p:nvPicPr>
          <p:cNvPr id="76805" name="Picture 5"/>
          <p:cNvPicPr>
            <a:picLocks noChangeAspect="1" noChangeArrowheads="1"/>
          </p:cNvPicPr>
          <p:nvPr/>
        </p:nvPicPr>
        <p:blipFill>
          <a:blip r:embed="rId2" cstate="print">
            <a:lum bright="-20000" contrast="3800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066800" y="2590800"/>
            <a:ext cx="2209800" cy="7175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6806" name="Picture 6" descr="Image157"/>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2118" t="39372" r="35999" b="25311"/>
          <a:stretch>
            <a:fillRect/>
          </a:stretch>
        </p:blipFill>
        <p:spPr bwMode="auto">
          <a:xfrm>
            <a:off x="3810000" y="2590800"/>
            <a:ext cx="1392238" cy="596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6807" name="Line 7"/>
          <p:cNvSpPr>
            <a:spLocks noChangeShapeType="1"/>
          </p:cNvSpPr>
          <p:nvPr/>
        </p:nvSpPr>
        <p:spPr bwMode="auto">
          <a:xfrm flipV="1">
            <a:off x="3048000" y="2819400"/>
            <a:ext cx="685800" cy="2286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8" name="Line 8"/>
          <p:cNvSpPr>
            <a:spLocks noChangeShapeType="1"/>
          </p:cNvSpPr>
          <p:nvPr/>
        </p:nvSpPr>
        <p:spPr bwMode="auto">
          <a:xfrm flipV="1">
            <a:off x="2895600" y="3124200"/>
            <a:ext cx="838200" cy="762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9" name="Text Box 9"/>
          <p:cNvSpPr txBox="1">
            <a:spLocks noChangeArrowheads="1"/>
          </p:cNvSpPr>
          <p:nvPr/>
        </p:nvSpPr>
        <p:spPr bwMode="auto">
          <a:xfrm>
            <a:off x="1114425" y="2286000"/>
            <a:ext cx="2771775" cy="27463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200" dirty="0">
                <a:ea typeface="ＭＳ Ｐゴシック" pitchFamily="-16" charset="-128"/>
              </a:rPr>
              <a:t>Cross-link NHR-6::GFP to DNA </a:t>
            </a:r>
            <a:r>
              <a:rPr lang="en-US" sz="1200" i="1" dirty="0">
                <a:ea typeface="ＭＳ Ｐゴシック" pitchFamily="-16" charset="-128"/>
              </a:rPr>
              <a:t>in vivo</a:t>
            </a:r>
          </a:p>
        </p:txBody>
      </p:sp>
      <p:pic>
        <p:nvPicPr>
          <p:cNvPr id="76812" name="Picture 1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29172" r="5302" b="1268"/>
          <a:stretch>
            <a:fillRect/>
          </a:stretch>
        </p:blipFill>
        <p:spPr bwMode="auto">
          <a:xfrm>
            <a:off x="5334000" y="2667000"/>
            <a:ext cx="3500438" cy="35814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3" name="Line 13"/>
          <p:cNvSpPr>
            <a:spLocks noChangeShapeType="1"/>
          </p:cNvSpPr>
          <p:nvPr/>
        </p:nvSpPr>
        <p:spPr bwMode="auto">
          <a:xfrm>
            <a:off x="5334000" y="2895600"/>
            <a:ext cx="533400" cy="0"/>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14" name="Text Box 14"/>
          <p:cNvSpPr txBox="1">
            <a:spLocks noChangeArrowheads="1"/>
          </p:cNvSpPr>
          <p:nvPr/>
        </p:nvSpPr>
        <p:spPr bwMode="auto">
          <a:xfrm>
            <a:off x="6172200" y="2362200"/>
            <a:ext cx="1101725" cy="304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400">
                <a:ea typeface="ＭＳ Ｐゴシック" pitchFamily="-16" charset="-128"/>
              </a:rPr>
              <a:t>animal lysis</a:t>
            </a:r>
          </a:p>
        </p:txBody>
      </p:sp>
      <p:grpSp>
        <p:nvGrpSpPr>
          <p:cNvPr id="3" name="Group 2"/>
          <p:cNvGrpSpPr/>
          <p:nvPr/>
        </p:nvGrpSpPr>
        <p:grpSpPr>
          <a:xfrm>
            <a:off x="2209800" y="4556125"/>
            <a:ext cx="3216275" cy="2225675"/>
            <a:chOff x="1371600" y="4038600"/>
            <a:chExt cx="3216275" cy="2225675"/>
          </a:xfrm>
        </p:grpSpPr>
        <p:pic>
          <p:nvPicPr>
            <p:cNvPr id="76817" name="Picture 17"/>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09800" y="4038600"/>
              <a:ext cx="1676400" cy="15525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9" name="Text Box 19"/>
            <p:cNvSpPr txBox="1">
              <a:spLocks noChangeArrowheads="1"/>
            </p:cNvSpPr>
            <p:nvPr/>
          </p:nvSpPr>
          <p:spPr bwMode="auto">
            <a:xfrm>
              <a:off x="1371600" y="5438775"/>
              <a:ext cx="3216275" cy="825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spAutoFit/>
            </a:bodyPr>
            <a:lstStyle/>
            <a:p>
              <a:pPr algn="ctr"/>
              <a:r>
                <a:rPr lang="en-US" sz="1600" dirty="0"/>
                <a:t>Next-Generation Sequencing followed by </a:t>
              </a:r>
              <a:r>
                <a:rPr lang="en-US" sz="1600" dirty="0" err="1"/>
                <a:t>bioinformatic</a:t>
              </a:r>
              <a:r>
                <a:rPr lang="en-US" sz="1600" dirty="0"/>
                <a:t> analyses</a:t>
              </a:r>
            </a:p>
          </p:txBody>
        </p:sp>
      </p:grpSp>
      <p:sp>
        <p:nvSpPr>
          <p:cNvPr id="2" name="Rectangle 1"/>
          <p:cNvSpPr/>
          <p:nvPr/>
        </p:nvSpPr>
        <p:spPr>
          <a:xfrm>
            <a:off x="5334000" y="4724400"/>
            <a:ext cx="350043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18" name="Line 18"/>
          <p:cNvSpPr>
            <a:spLocks noChangeShapeType="1"/>
          </p:cNvSpPr>
          <p:nvPr/>
        </p:nvSpPr>
        <p:spPr bwMode="auto">
          <a:xfrm flipH="1">
            <a:off x="4724400" y="4802154"/>
            <a:ext cx="1676400" cy="608045"/>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982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28764" y="2471337"/>
            <a:ext cx="2746374" cy="3002936"/>
            <a:chOff x="2057400" y="2516188"/>
            <a:chExt cx="1936750" cy="1925637"/>
          </a:xfrm>
        </p:grpSpPr>
        <p:sp>
          <p:nvSpPr>
            <p:cNvPr id="3" name="Line 5"/>
            <p:cNvSpPr>
              <a:spLocks noChangeAspect="1" noChangeShapeType="1"/>
            </p:cNvSpPr>
            <p:nvPr/>
          </p:nvSpPr>
          <p:spPr bwMode="auto">
            <a:xfrm>
              <a:off x="2544763" y="2516188"/>
              <a:ext cx="0" cy="3587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 name="Line 6"/>
            <p:cNvSpPr>
              <a:spLocks noChangeAspect="1" noChangeShapeType="1"/>
            </p:cNvSpPr>
            <p:nvPr/>
          </p:nvSpPr>
          <p:spPr bwMode="auto">
            <a:xfrm>
              <a:off x="2057400" y="2874963"/>
              <a:ext cx="977900"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5" name="Line 7"/>
            <p:cNvSpPr>
              <a:spLocks noChangeAspect="1" noChangeShapeType="1"/>
            </p:cNvSpPr>
            <p:nvPr/>
          </p:nvSpPr>
          <p:spPr bwMode="auto">
            <a:xfrm>
              <a:off x="2057400" y="2874963"/>
              <a:ext cx="0" cy="15224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 name="Line 8"/>
            <p:cNvSpPr>
              <a:spLocks noChangeAspect="1" noChangeShapeType="1"/>
            </p:cNvSpPr>
            <p:nvPr/>
          </p:nvSpPr>
          <p:spPr bwMode="auto">
            <a:xfrm>
              <a:off x="3035300" y="2874963"/>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 name="Line 9"/>
            <p:cNvSpPr>
              <a:spLocks noChangeAspect="1" noChangeShapeType="1"/>
            </p:cNvSpPr>
            <p:nvPr/>
          </p:nvSpPr>
          <p:spPr bwMode="auto">
            <a:xfrm>
              <a:off x="2433638" y="3278188"/>
              <a:ext cx="1166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8" name="Line 10"/>
            <p:cNvSpPr>
              <a:spLocks noChangeAspect="1" noChangeShapeType="1"/>
            </p:cNvSpPr>
            <p:nvPr/>
          </p:nvSpPr>
          <p:spPr bwMode="auto">
            <a:xfrm>
              <a:off x="2433638"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9" name="Line 11"/>
            <p:cNvSpPr>
              <a:spLocks noChangeAspect="1" noChangeShapeType="1"/>
            </p:cNvSpPr>
            <p:nvPr/>
          </p:nvSpPr>
          <p:spPr bwMode="auto">
            <a:xfrm>
              <a:off x="3600450"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0" name="Line 12"/>
            <p:cNvSpPr>
              <a:spLocks noChangeAspect="1" noChangeShapeType="1"/>
            </p:cNvSpPr>
            <p:nvPr/>
          </p:nvSpPr>
          <p:spPr bwMode="auto">
            <a:xfrm>
              <a:off x="2282825" y="3635375"/>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 name="Line 13"/>
            <p:cNvSpPr>
              <a:spLocks noChangeAspect="1" noChangeShapeType="1"/>
            </p:cNvSpPr>
            <p:nvPr/>
          </p:nvSpPr>
          <p:spPr bwMode="auto">
            <a:xfrm>
              <a:off x="3222625" y="3635375"/>
              <a:ext cx="67786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2" name="Line 14"/>
            <p:cNvSpPr>
              <a:spLocks noChangeAspect="1" noChangeShapeType="1"/>
            </p:cNvSpPr>
            <p:nvPr/>
          </p:nvSpPr>
          <p:spPr bwMode="auto">
            <a:xfrm>
              <a:off x="32226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3" name="Line 16"/>
            <p:cNvSpPr>
              <a:spLocks noChangeAspect="1" noChangeShapeType="1"/>
            </p:cNvSpPr>
            <p:nvPr/>
          </p:nvSpPr>
          <p:spPr bwMode="auto">
            <a:xfrm>
              <a:off x="2921000" y="3814763"/>
              <a:ext cx="6048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4" name="Line 17"/>
            <p:cNvSpPr>
              <a:spLocks noChangeAspect="1" noChangeShapeType="1"/>
            </p:cNvSpPr>
            <p:nvPr/>
          </p:nvSpPr>
          <p:spPr bwMode="auto">
            <a:xfrm>
              <a:off x="2921000"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 name="Line 18"/>
            <p:cNvSpPr>
              <a:spLocks noChangeAspect="1" noChangeShapeType="1"/>
            </p:cNvSpPr>
            <p:nvPr/>
          </p:nvSpPr>
          <p:spPr bwMode="auto">
            <a:xfrm>
              <a:off x="2847975" y="3905250"/>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 name="Line 19"/>
            <p:cNvSpPr>
              <a:spLocks noChangeAspect="1" noChangeShapeType="1"/>
            </p:cNvSpPr>
            <p:nvPr/>
          </p:nvSpPr>
          <p:spPr bwMode="auto">
            <a:xfrm>
              <a:off x="2847975" y="3905250"/>
              <a:ext cx="0" cy="8890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 name="Line 20"/>
            <p:cNvSpPr>
              <a:spLocks noChangeAspect="1" noChangeShapeType="1"/>
            </p:cNvSpPr>
            <p:nvPr/>
          </p:nvSpPr>
          <p:spPr bwMode="auto">
            <a:xfrm>
              <a:off x="2771775" y="3994150"/>
              <a:ext cx="1889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8" name="Line 21"/>
            <p:cNvSpPr>
              <a:spLocks noChangeAspect="1" noChangeShapeType="1"/>
            </p:cNvSpPr>
            <p:nvPr/>
          </p:nvSpPr>
          <p:spPr bwMode="auto">
            <a:xfrm>
              <a:off x="2771775"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9" name="Line 22"/>
            <p:cNvSpPr>
              <a:spLocks noChangeAspect="1" noChangeShapeType="1"/>
            </p:cNvSpPr>
            <p:nvPr/>
          </p:nvSpPr>
          <p:spPr bwMode="auto">
            <a:xfrm>
              <a:off x="2960688"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0" name="Line 23"/>
            <p:cNvSpPr>
              <a:spLocks noChangeAspect="1" noChangeShapeType="1"/>
            </p:cNvSpPr>
            <p:nvPr/>
          </p:nvSpPr>
          <p:spPr bwMode="auto">
            <a:xfrm>
              <a:off x="3148013"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1" name="Line 24"/>
            <p:cNvSpPr>
              <a:spLocks noChangeAspect="1" noChangeShapeType="1"/>
            </p:cNvSpPr>
            <p:nvPr/>
          </p:nvSpPr>
          <p:spPr bwMode="auto">
            <a:xfrm>
              <a:off x="3071813" y="4040188"/>
              <a:ext cx="150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2" name="Line 25"/>
            <p:cNvSpPr>
              <a:spLocks noChangeAspect="1" noChangeShapeType="1"/>
            </p:cNvSpPr>
            <p:nvPr/>
          </p:nvSpPr>
          <p:spPr bwMode="auto">
            <a:xfrm>
              <a:off x="3071813"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3" name="Line 26"/>
            <p:cNvSpPr>
              <a:spLocks noChangeAspect="1" noChangeShapeType="1"/>
            </p:cNvSpPr>
            <p:nvPr/>
          </p:nvSpPr>
          <p:spPr bwMode="auto">
            <a:xfrm>
              <a:off x="32226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4" name="Line 27"/>
            <p:cNvSpPr>
              <a:spLocks noChangeAspect="1" noChangeShapeType="1"/>
            </p:cNvSpPr>
            <p:nvPr/>
          </p:nvSpPr>
          <p:spPr bwMode="auto">
            <a:xfrm>
              <a:off x="22828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5" name="Line 28"/>
            <p:cNvSpPr>
              <a:spLocks noChangeAspect="1" noChangeShapeType="1"/>
            </p:cNvSpPr>
            <p:nvPr/>
          </p:nvSpPr>
          <p:spPr bwMode="auto">
            <a:xfrm>
              <a:off x="2582863"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6" name="Line 29"/>
            <p:cNvSpPr>
              <a:spLocks noChangeAspect="1" noChangeShapeType="1"/>
            </p:cNvSpPr>
            <p:nvPr/>
          </p:nvSpPr>
          <p:spPr bwMode="auto">
            <a:xfrm>
              <a:off x="2208213"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7" name="Line 30"/>
            <p:cNvSpPr>
              <a:spLocks noChangeAspect="1" noChangeShapeType="1"/>
            </p:cNvSpPr>
            <p:nvPr/>
          </p:nvSpPr>
          <p:spPr bwMode="auto">
            <a:xfrm>
              <a:off x="2208213"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8" name="Line 31"/>
            <p:cNvSpPr>
              <a:spLocks noChangeAspect="1" noChangeShapeType="1"/>
            </p:cNvSpPr>
            <p:nvPr/>
          </p:nvSpPr>
          <p:spPr bwMode="auto">
            <a:xfrm>
              <a:off x="2357438"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9" name="Line 32"/>
            <p:cNvSpPr>
              <a:spLocks noChangeAspect="1" noChangeShapeType="1"/>
            </p:cNvSpPr>
            <p:nvPr/>
          </p:nvSpPr>
          <p:spPr bwMode="auto">
            <a:xfrm>
              <a:off x="2508250"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0" name="Line 33"/>
            <p:cNvSpPr>
              <a:spLocks noChangeAspect="1" noChangeShapeType="1"/>
            </p:cNvSpPr>
            <p:nvPr/>
          </p:nvSpPr>
          <p:spPr bwMode="auto">
            <a:xfrm>
              <a:off x="2657475"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1" name="Line 34"/>
            <p:cNvSpPr>
              <a:spLocks noChangeAspect="1" noChangeShapeType="1"/>
            </p:cNvSpPr>
            <p:nvPr/>
          </p:nvSpPr>
          <p:spPr bwMode="auto">
            <a:xfrm>
              <a:off x="2508250"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2" name="Line 35"/>
            <p:cNvSpPr>
              <a:spLocks noChangeAspect="1" noChangeShapeType="1"/>
            </p:cNvSpPr>
            <p:nvPr/>
          </p:nvSpPr>
          <p:spPr bwMode="auto">
            <a:xfrm>
              <a:off x="3525838"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3" name="Line 36"/>
            <p:cNvSpPr>
              <a:spLocks noChangeAspect="1" noChangeShapeType="1"/>
            </p:cNvSpPr>
            <p:nvPr/>
          </p:nvSpPr>
          <p:spPr bwMode="auto">
            <a:xfrm>
              <a:off x="3449638" y="3905250"/>
              <a:ext cx="2635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4" name="Line 37"/>
            <p:cNvSpPr>
              <a:spLocks noChangeAspect="1" noChangeShapeType="1"/>
            </p:cNvSpPr>
            <p:nvPr/>
          </p:nvSpPr>
          <p:spPr bwMode="auto">
            <a:xfrm>
              <a:off x="3449638"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5" name="Line 38"/>
            <p:cNvSpPr>
              <a:spLocks noChangeAspect="1" noChangeShapeType="1"/>
            </p:cNvSpPr>
            <p:nvPr/>
          </p:nvSpPr>
          <p:spPr bwMode="auto">
            <a:xfrm>
              <a:off x="3375025" y="4040188"/>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6" name="Line 39"/>
            <p:cNvSpPr>
              <a:spLocks noChangeAspect="1" noChangeShapeType="1"/>
            </p:cNvSpPr>
            <p:nvPr/>
          </p:nvSpPr>
          <p:spPr bwMode="auto">
            <a:xfrm>
              <a:off x="33750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7" name="Line 40"/>
            <p:cNvSpPr>
              <a:spLocks noChangeAspect="1" noChangeShapeType="1"/>
            </p:cNvSpPr>
            <p:nvPr/>
          </p:nvSpPr>
          <p:spPr bwMode="auto">
            <a:xfrm>
              <a:off x="3525838"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8" name="Oval 45"/>
            <p:cNvSpPr>
              <a:spLocks noChangeAspect="1" noChangeArrowheads="1"/>
            </p:cNvSpPr>
            <p:nvPr/>
          </p:nvSpPr>
          <p:spPr bwMode="auto">
            <a:xfrm>
              <a:off x="2735263"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39" name="Oval 46"/>
            <p:cNvSpPr>
              <a:spLocks noChangeAspect="1" noChangeArrowheads="1"/>
            </p:cNvSpPr>
            <p:nvPr/>
          </p:nvSpPr>
          <p:spPr bwMode="auto">
            <a:xfrm>
              <a:off x="29210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0" name="Oval 47"/>
            <p:cNvSpPr>
              <a:spLocks noChangeAspect="1" noChangeArrowheads="1"/>
            </p:cNvSpPr>
            <p:nvPr/>
          </p:nvSpPr>
          <p:spPr bwMode="auto">
            <a:xfrm>
              <a:off x="30353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1" name="Oval 48"/>
            <p:cNvSpPr>
              <a:spLocks noChangeAspect="1" noChangeArrowheads="1"/>
            </p:cNvSpPr>
            <p:nvPr/>
          </p:nvSpPr>
          <p:spPr bwMode="auto">
            <a:xfrm>
              <a:off x="3186113"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2" name="Oval 49"/>
            <p:cNvSpPr>
              <a:spLocks noChangeAspect="1" noChangeArrowheads="1"/>
            </p:cNvSpPr>
            <p:nvPr/>
          </p:nvSpPr>
          <p:spPr bwMode="auto">
            <a:xfrm>
              <a:off x="3335338"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3" name="Oval 50"/>
            <p:cNvSpPr>
              <a:spLocks noChangeAspect="1" noChangeArrowheads="1"/>
            </p:cNvSpPr>
            <p:nvPr/>
          </p:nvSpPr>
          <p:spPr bwMode="auto">
            <a:xfrm>
              <a:off x="3489325"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4" name="Line 15"/>
            <p:cNvSpPr>
              <a:spLocks noChangeAspect="1" noChangeShapeType="1"/>
            </p:cNvSpPr>
            <p:nvPr/>
          </p:nvSpPr>
          <p:spPr bwMode="auto">
            <a:xfrm>
              <a:off x="3881438" y="3635375"/>
              <a:ext cx="0" cy="2254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5" name="Line 41"/>
            <p:cNvSpPr>
              <a:spLocks noChangeAspect="1" noChangeShapeType="1"/>
            </p:cNvSpPr>
            <p:nvPr/>
          </p:nvSpPr>
          <p:spPr bwMode="auto">
            <a:xfrm>
              <a:off x="3694113" y="3905250"/>
              <a:ext cx="0" cy="4921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6" name="Line 42"/>
            <p:cNvSpPr>
              <a:spLocks noChangeAspect="1" noChangeShapeType="1"/>
            </p:cNvSpPr>
            <p:nvPr/>
          </p:nvSpPr>
          <p:spPr bwMode="auto">
            <a:xfrm>
              <a:off x="3806825" y="3860800"/>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7" name="Line 43"/>
            <p:cNvSpPr>
              <a:spLocks noChangeAspect="1" noChangeShapeType="1"/>
            </p:cNvSpPr>
            <p:nvPr/>
          </p:nvSpPr>
          <p:spPr bwMode="auto">
            <a:xfrm>
              <a:off x="3806825"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8" name="Line 44"/>
            <p:cNvSpPr>
              <a:spLocks noChangeAspect="1" noChangeShapeType="1"/>
            </p:cNvSpPr>
            <p:nvPr/>
          </p:nvSpPr>
          <p:spPr bwMode="auto">
            <a:xfrm>
              <a:off x="3957638"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9" name="Oval 51"/>
            <p:cNvSpPr>
              <a:spLocks noChangeAspect="1" noChangeArrowheads="1"/>
            </p:cNvSpPr>
            <p:nvPr/>
          </p:nvSpPr>
          <p:spPr bwMode="auto">
            <a:xfrm>
              <a:off x="3657600" y="4352925"/>
              <a:ext cx="74613"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0" name="Oval 52"/>
            <p:cNvSpPr>
              <a:spLocks noChangeAspect="1" noChangeArrowheads="1"/>
            </p:cNvSpPr>
            <p:nvPr/>
          </p:nvSpPr>
          <p:spPr bwMode="auto">
            <a:xfrm>
              <a:off x="3770313"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1" name="Oval 53"/>
            <p:cNvSpPr>
              <a:spLocks noChangeAspect="1" noChangeArrowheads="1"/>
            </p:cNvSpPr>
            <p:nvPr/>
          </p:nvSpPr>
          <p:spPr bwMode="auto">
            <a:xfrm>
              <a:off x="3919538"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nvGrpSpPr>
          <p:cNvPr id="52" name="Group 1"/>
          <p:cNvGrpSpPr>
            <a:grpSpLocks/>
          </p:cNvGrpSpPr>
          <p:nvPr/>
        </p:nvGrpSpPr>
        <p:grpSpPr bwMode="auto">
          <a:xfrm>
            <a:off x="5029200" y="1751013"/>
            <a:ext cx="3430588" cy="4659312"/>
            <a:chOff x="5029200" y="1751013"/>
            <a:chExt cx="3430588" cy="4659312"/>
          </a:xfrm>
        </p:grpSpPr>
        <p:pic>
          <p:nvPicPr>
            <p:cNvPr id="53" name="Picture 5"/>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18125" y="2667000"/>
              <a:ext cx="3141663" cy="37433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nvGrpSpPr>
            <p:cNvPr id="54" name="Group 340"/>
            <p:cNvGrpSpPr>
              <a:grpSpLocks/>
            </p:cNvGrpSpPr>
            <p:nvPr/>
          </p:nvGrpSpPr>
          <p:grpSpPr bwMode="auto">
            <a:xfrm>
              <a:off x="5029200" y="1751013"/>
              <a:ext cx="3373438" cy="498475"/>
              <a:chOff x="430213" y="2057400"/>
              <a:chExt cx="3373437" cy="498475"/>
            </a:xfrm>
          </p:grpSpPr>
          <p:grpSp>
            <p:nvGrpSpPr>
              <p:cNvPr id="57" name="Group 63"/>
              <p:cNvGrpSpPr>
                <a:grpSpLocks noChangeAspect="1"/>
              </p:cNvGrpSpPr>
              <p:nvPr/>
            </p:nvGrpSpPr>
            <p:grpSpPr bwMode="auto">
              <a:xfrm rot="-726833">
                <a:off x="1141413" y="2087563"/>
                <a:ext cx="762000" cy="468312"/>
                <a:chOff x="376" y="2544"/>
                <a:chExt cx="2024" cy="576"/>
              </a:xfrm>
            </p:grpSpPr>
            <p:sp>
              <p:nvSpPr>
                <p:cNvPr id="169" name="Freeform 64"/>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0" name="Freeform 65"/>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1" name="Freeform 66"/>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grpSp>
            <p:nvGrpSpPr>
              <p:cNvPr id="58" name="Group 342"/>
              <p:cNvGrpSpPr>
                <a:grpSpLocks/>
              </p:cNvGrpSpPr>
              <p:nvPr/>
            </p:nvGrpSpPr>
            <p:grpSpPr bwMode="auto">
              <a:xfrm>
                <a:off x="430213" y="2057400"/>
                <a:ext cx="3373437" cy="473075"/>
                <a:chOff x="430213" y="2057400"/>
                <a:chExt cx="3373437" cy="473075"/>
              </a:xfrm>
            </p:grpSpPr>
            <p:sp>
              <p:nvSpPr>
                <p:cNvPr id="59" name="Arc 54"/>
                <p:cNvSpPr>
                  <a:spLocks noChangeAspect="1"/>
                </p:cNvSpPr>
                <p:nvPr/>
              </p:nvSpPr>
              <p:spPr bwMode="auto">
                <a:xfrm>
                  <a:off x="430213" y="2057400"/>
                  <a:ext cx="3373437" cy="415925"/>
                </a:xfrm>
                <a:custGeom>
                  <a:avLst/>
                  <a:gdLst>
                    <a:gd name="T0" fmla="*/ 2147483647 w 43200"/>
                    <a:gd name="T1" fmla="*/ 2147483647 h 43200"/>
                    <a:gd name="T2" fmla="*/ 2147483647 w 43200"/>
                    <a:gd name="T3" fmla="*/ 2147483647 h 43200"/>
                    <a:gd name="T4" fmla="*/ 2147483647 w 43200"/>
                    <a:gd name="T5" fmla="*/ 178694531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path>
                    <a:path w="43200" h="43200" stroke="0"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lnTo>
                        <a:pt x="21600" y="21600"/>
                      </a:lnTo>
                      <a:lnTo>
                        <a:pt x="31464" y="40815"/>
                      </a:lnTo>
                      <a:close/>
                    </a:path>
                  </a:pathLst>
                </a:cu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60" name="Freeform 56"/>
                <p:cNvSpPr>
                  <a:spLocks noChangeAspect="1"/>
                </p:cNvSpPr>
                <p:nvPr/>
              </p:nvSpPr>
              <p:spPr bwMode="auto">
                <a:xfrm flipV="1">
                  <a:off x="458788" y="2297113"/>
                  <a:ext cx="276225" cy="22225"/>
                </a:xfrm>
                <a:custGeom>
                  <a:avLst/>
                  <a:gdLst>
                    <a:gd name="T0" fmla="*/ 0 w 768"/>
                    <a:gd name="T1" fmla="*/ 2147483647 h 64"/>
                    <a:gd name="T2" fmla="*/ 2147483647 w 768"/>
                    <a:gd name="T3" fmla="*/ 2147483647 h 64"/>
                    <a:gd name="T4" fmla="*/ 2147483647 w 768"/>
                    <a:gd name="T5" fmla="*/ 2147483647 h 64"/>
                    <a:gd name="T6" fmla="*/ 2147483647 w 768"/>
                    <a:gd name="T7" fmla="*/ 2147483647 h 64"/>
                    <a:gd name="T8" fmla="*/ 2147483647 w 768"/>
                    <a:gd name="T9" fmla="*/ 2147483647 h 64"/>
                    <a:gd name="T10" fmla="*/ 2147483647 w 768"/>
                    <a:gd name="T11" fmla="*/ 2147483647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1" name="Group 57"/>
                <p:cNvGrpSpPr>
                  <a:grpSpLocks noChangeAspect="1"/>
                </p:cNvGrpSpPr>
                <p:nvPr/>
              </p:nvGrpSpPr>
              <p:grpSpPr bwMode="auto">
                <a:xfrm>
                  <a:off x="458788" y="2147888"/>
                  <a:ext cx="571500" cy="85725"/>
                  <a:chOff x="864" y="3384"/>
                  <a:chExt cx="1584" cy="192"/>
                </a:xfrm>
              </p:grpSpPr>
              <p:sp>
                <p:nvSpPr>
                  <p:cNvPr id="167" name="Freeform 58"/>
                  <p:cNvSpPr>
                    <a:spLocks noChangeAspect="1"/>
                  </p:cNvSpPr>
                  <p:nvPr/>
                </p:nvSpPr>
                <p:spPr bwMode="auto">
                  <a:xfrm>
                    <a:off x="864" y="3496"/>
                    <a:ext cx="768" cy="64"/>
                  </a:xfrm>
                  <a:custGeom>
                    <a:avLst/>
                    <a:gdLst>
                      <a:gd name="T0" fmla="*/ 0 w 768"/>
                      <a:gd name="T1" fmla="*/ 56 h 64"/>
                      <a:gd name="T2" fmla="*/ 384 w 768"/>
                      <a:gd name="T3" fmla="*/ 56 h 64"/>
                      <a:gd name="T4" fmla="*/ 480 w 768"/>
                      <a:gd name="T5" fmla="*/ 56 h 64"/>
                      <a:gd name="T6" fmla="*/ 576 w 768"/>
                      <a:gd name="T7" fmla="*/ 8 h 64"/>
                      <a:gd name="T8" fmla="*/ 672 w 768"/>
                      <a:gd name="T9" fmla="*/ 8 h 64"/>
                      <a:gd name="T10" fmla="*/ 768 w 768"/>
                      <a:gd name="T11" fmla="*/ 5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8" name="Freeform 59"/>
                  <p:cNvSpPr>
                    <a:spLocks noChangeAspect="1"/>
                  </p:cNvSpPr>
                  <p:nvPr/>
                </p:nvSpPr>
                <p:spPr bwMode="auto">
                  <a:xfrm>
                    <a:off x="1632" y="3384"/>
                    <a:ext cx="816" cy="192"/>
                  </a:xfrm>
                  <a:custGeom>
                    <a:avLst/>
                    <a:gdLst>
                      <a:gd name="T0" fmla="*/ 0 w 816"/>
                      <a:gd name="T1" fmla="*/ 168 h 192"/>
                      <a:gd name="T2" fmla="*/ 384 w 816"/>
                      <a:gd name="T3" fmla="*/ 168 h 192"/>
                      <a:gd name="T4" fmla="*/ 576 w 816"/>
                      <a:gd name="T5" fmla="*/ 24 h 192"/>
                      <a:gd name="T6" fmla="*/ 720 w 816"/>
                      <a:gd name="T7" fmla="*/ 24 h 192"/>
                      <a:gd name="T8" fmla="*/ 816 w 816"/>
                      <a:gd name="T9" fmla="*/ 168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2" name="Freeform 60"/>
                <p:cNvSpPr>
                  <a:spLocks noChangeAspect="1"/>
                </p:cNvSpPr>
                <p:nvPr/>
              </p:nvSpPr>
              <p:spPr bwMode="auto">
                <a:xfrm flipV="1">
                  <a:off x="719138" y="2297113"/>
                  <a:ext cx="311150" cy="85725"/>
                </a:xfrm>
                <a:custGeom>
                  <a:avLst/>
                  <a:gdLst>
                    <a:gd name="T0" fmla="*/ 0 w 816"/>
                    <a:gd name="T1" fmla="*/ 2147483647 h 192"/>
                    <a:gd name="T2" fmla="*/ 2147483647 w 816"/>
                    <a:gd name="T3" fmla="*/ 2147483647 h 192"/>
                    <a:gd name="T4" fmla="*/ 2147483647 w 816"/>
                    <a:gd name="T5" fmla="*/ 2147483647 h 192"/>
                    <a:gd name="T6" fmla="*/ 2147483647 w 816"/>
                    <a:gd name="T7" fmla="*/ 2147483647 h 192"/>
                    <a:gd name="T8" fmla="*/ 2147483647 w 816"/>
                    <a:gd name="T9" fmla="*/ 2147483647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3" name="Freeform 61"/>
                <p:cNvSpPr>
                  <a:spLocks noChangeAspect="1"/>
                </p:cNvSpPr>
                <p:nvPr/>
              </p:nvSpPr>
              <p:spPr bwMode="auto">
                <a:xfrm>
                  <a:off x="1030288" y="2211388"/>
                  <a:ext cx="0" cy="107950"/>
                </a:xfrm>
                <a:custGeom>
                  <a:avLst/>
                  <a:gdLst>
                    <a:gd name="T0" fmla="*/ 0 w 1"/>
                    <a:gd name="T1" fmla="*/ 0 h 240"/>
                    <a:gd name="T2" fmla="*/ 0 w 1"/>
                    <a:gd name="T3" fmla="*/ 2147483647 h 240"/>
                    <a:gd name="T4" fmla="*/ 0 60000 65536"/>
                    <a:gd name="T5" fmla="*/ 0 60000 65536"/>
                  </a:gdLst>
                  <a:ahLst/>
                  <a:cxnLst>
                    <a:cxn ang="T4">
                      <a:pos x="T0" y="T1"/>
                    </a:cxn>
                    <a:cxn ang="T5">
                      <a:pos x="T2" y="T3"/>
                    </a:cxn>
                  </a:cxnLst>
                  <a:rect l="0" t="0" r="r" b="b"/>
                  <a:pathLst>
                    <a:path w="1" h="240">
                      <a:moveTo>
                        <a:pt x="0" y="0"/>
                      </a:moveTo>
                      <a:cubicBezTo>
                        <a:pt x="0" y="100"/>
                        <a:pt x="0" y="200"/>
                        <a:pt x="0" y="24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4" name="Freeform 67"/>
                <p:cNvSpPr>
                  <a:spLocks noChangeAspect="1"/>
                </p:cNvSpPr>
                <p:nvPr/>
              </p:nvSpPr>
              <p:spPr bwMode="auto">
                <a:xfrm rot="-726833">
                  <a:off x="1912938" y="2239963"/>
                  <a:ext cx="19050" cy="233362"/>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5" name="Group 69"/>
                <p:cNvGrpSpPr>
                  <a:grpSpLocks noChangeAspect="1"/>
                </p:cNvGrpSpPr>
                <p:nvPr/>
              </p:nvGrpSpPr>
              <p:grpSpPr bwMode="auto">
                <a:xfrm rot="621479" flipH="1">
                  <a:off x="2562225" y="2087563"/>
                  <a:ext cx="758825" cy="442912"/>
                  <a:chOff x="376" y="2544"/>
                  <a:chExt cx="2024" cy="576"/>
                </a:xfrm>
              </p:grpSpPr>
              <p:sp>
                <p:nvSpPr>
                  <p:cNvPr id="164" name="Freeform 70"/>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5" name="Freeform 71"/>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6" name="Freeform 72"/>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6" name="Freeform 73"/>
                <p:cNvSpPr>
                  <a:spLocks noChangeAspect="1"/>
                </p:cNvSpPr>
                <p:nvPr/>
              </p:nvSpPr>
              <p:spPr bwMode="auto">
                <a:xfrm rot="621479" flipH="1">
                  <a:off x="2535238" y="2238375"/>
                  <a:ext cx="19050" cy="220663"/>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7" name="Freeform 74"/>
                <p:cNvSpPr>
                  <a:spLocks noChangeAspect="1"/>
                </p:cNvSpPr>
                <p:nvPr/>
              </p:nvSpPr>
              <p:spPr bwMode="auto">
                <a:xfrm>
                  <a:off x="1603375"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8" name="Freeform 75"/>
                <p:cNvSpPr>
                  <a:spLocks noChangeAspect="1"/>
                </p:cNvSpPr>
                <p:nvPr/>
              </p:nvSpPr>
              <p:spPr bwMode="auto">
                <a:xfrm flipH="1">
                  <a:off x="2228850"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9" name="Oval 76"/>
                <p:cNvSpPr>
                  <a:spLocks noChangeAspect="1" noChangeArrowheads="1"/>
                </p:cNvSpPr>
                <p:nvPr/>
              </p:nvSpPr>
              <p:spPr bwMode="auto">
                <a:xfrm>
                  <a:off x="1603375" y="2087563"/>
                  <a:ext cx="342900"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0" name="Oval 77"/>
                <p:cNvSpPr>
                  <a:spLocks noChangeAspect="1" noChangeArrowheads="1"/>
                </p:cNvSpPr>
                <p:nvPr/>
              </p:nvSpPr>
              <p:spPr bwMode="auto">
                <a:xfrm rot="314248">
                  <a:off x="2519363" y="2087563"/>
                  <a:ext cx="398462"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1" name="Oval 78"/>
                <p:cNvSpPr>
                  <a:spLocks noChangeAspect="1" noChangeArrowheads="1"/>
                </p:cNvSpPr>
                <p:nvPr/>
              </p:nvSpPr>
              <p:spPr bwMode="auto">
                <a:xfrm>
                  <a:off x="1946275" y="2206625"/>
                  <a:ext cx="541338" cy="2667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2" name="Oval 79"/>
                <p:cNvSpPr>
                  <a:spLocks noChangeAspect="1" noChangeArrowheads="1"/>
                </p:cNvSpPr>
                <p:nvPr/>
              </p:nvSpPr>
              <p:spPr bwMode="auto">
                <a:xfrm rot="-1354449">
                  <a:off x="1852613" y="2224088"/>
                  <a:ext cx="123825" cy="257175"/>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3" name="Oval 80"/>
                <p:cNvSpPr>
                  <a:spLocks noChangeAspect="1" noChangeArrowheads="1"/>
                </p:cNvSpPr>
                <p:nvPr/>
              </p:nvSpPr>
              <p:spPr bwMode="auto">
                <a:xfrm rot="1354449" flipH="1">
                  <a:off x="2459038" y="2209800"/>
                  <a:ext cx="146050" cy="261938"/>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4" name="Freeform 81"/>
                <p:cNvSpPr>
                  <a:spLocks noChangeAspect="1"/>
                </p:cNvSpPr>
                <p:nvPr/>
              </p:nvSpPr>
              <p:spPr bwMode="auto">
                <a:xfrm>
                  <a:off x="1708150" y="2263775"/>
                  <a:ext cx="66675" cy="209550"/>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5" name="Freeform 82"/>
                <p:cNvSpPr>
                  <a:spLocks noChangeAspect="1"/>
                </p:cNvSpPr>
                <p:nvPr/>
              </p:nvSpPr>
              <p:spPr bwMode="auto">
                <a:xfrm>
                  <a:off x="1546225" y="2263775"/>
                  <a:ext cx="28575" cy="209550"/>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 name="Freeform 83"/>
                <p:cNvSpPr>
                  <a:spLocks noChangeAspect="1"/>
                </p:cNvSpPr>
                <p:nvPr/>
              </p:nvSpPr>
              <p:spPr bwMode="auto">
                <a:xfrm flipH="1">
                  <a:off x="1317625" y="2292350"/>
                  <a:ext cx="26988" cy="150813"/>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7" name="Freeform 84"/>
                <p:cNvSpPr>
                  <a:spLocks noChangeAspect="1"/>
                </p:cNvSpPr>
                <p:nvPr/>
              </p:nvSpPr>
              <p:spPr bwMode="auto">
                <a:xfrm>
                  <a:off x="1174750" y="2263775"/>
                  <a:ext cx="169863" cy="119063"/>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8" name="Freeform 85"/>
                <p:cNvSpPr>
                  <a:spLocks noChangeAspect="1"/>
                </p:cNvSpPr>
                <p:nvPr/>
              </p:nvSpPr>
              <p:spPr bwMode="auto">
                <a:xfrm>
                  <a:off x="1401763" y="2292350"/>
                  <a:ext cx="34925" cy="150813"/>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9" name="Oval 86"/>
                <p:cNvSpPr>
                  <a:spLocks noChangeAspect="1" noChangeArrowheads="1"/>
                </p:cNvSpPr>
                <p:nvPr/>
              </p:nvSpPr>
              <p:spPr bwMode="auto">
                <a:xfrm>
                  <a:off x="1231900" y="2206625"/>
                  <a:ext cx="85725" cy="571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0" name="Oval 87"/>
                <p:cNvSpPr>
                  <a:spLocks noChangeAspect="1" noChangeArrowheads="1"/>
                </p:cNvSpPr>
                <p:nvPr/>
              </p:nvSpPr>
              <p:spPr bwMode="auto">
                <a:xfrm>
                  <a:off x="1344613"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1" name="Oval 88"/>
                <p:cNvSpPr>
                  <a:spLocks noChangeAspect="1" noChangeArrowheads="1"/>
                </p:cNvSpPr>
                <p:nvPr/>
              </p:nvSpPr>
              <p:spPr bwMode="auto">
                <a:xfrm>
                  <a:off x="1430338"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2" name="Oval 89"/>
                <p:cNvSpPr>
                  <a:spLocks noChangeAspect="1" noChangeArrowheads="1"/>
                </p:cNvSpPr>
                <p:nvPr/>
              </p:nvSpPr>
              <p:spPr bwMode="auto">
                <a:xfrm>
                  <a:off x="1517650"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3" name="Oval 90"/>
                <p:cNvSpPr>
                  <a:spLocks noChangeAspect="1" noChangeArrowheads="1"/>
                </p:cNvSpPr>
                <p:nvPr/>
              </p:nvSpPr>
              <p:spPr bwMode="auto">
                <a:xfrm>
                  <a:off x="16033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4" name="Oval 91"/>
                <p:cNvSpPr>
                  <a:spLocks noChangeAspect="1" noChangeArrowheads="1"/>
                </p:cNvSpPr>
                <p:nvPr/>
              </p:nvSpPr>
              <p:spPr bwMode="auto">
                <a:xfrm>
                  <a:off x="137318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5" name="Oval 92"/>
                <p:cNvSpPr>
                  <a:spLocks noChangeAspect="1" noChangeArrowheads="1"/>
                </p:cNvSpPr>
                <p:nvPr/>
              </p:nvSpPr>
              <p:spPr bwMode="auto">
                <a:xfrm>
                  <a:off x="1689100"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6" name="Oval 93"/>
                <p:cNvSpPr>
                  <a:spLocks noChangeAspect="1" noChangeArrowheads="1"/>
                </p:cNvSpPr>
                <p:nvPr/>
              </p:nvSpPr>
              <p:spPr bwMode="auto">
                <a:xfrm>
                  <a:off x="143033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7" name="Oval 94"/>
                <p:cNvSpPr>
                  <a:spLocks noChangeAspect="1" noChangeArrowheads="1"/>
                </p:cNvSpPr>
                <p:nvPr/>
              </p:nvSpPr>
              <p:spPr bwMode="auto">
                <a:xfrm>
                  <a:off x="14890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8" name="Oval 95"/>
                <p:cNvSpPr>
                  <a:spLocks noChangeAspect="1" noChangeArrowheads="1"/>
                </p:cNvSpPr>
                <p:nvPr/>
              </p:nvSpPr>
              <p:spPr bwMode="auto">
                <a:xfrm>
                  <a:off x="154622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9" name="Oval 96"/>
                <p:cNvSpPr>
                  <a:spLocks noChangeAspect="1" noChangeArrowheads="1"/>
                </p:cNvSpPr>
                <p:nvPr/>
              </p:nvSpPr>
              <p:spPr bwMode="auto">
                <a:xfrm>
                  <a:off x="1631950"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0" name="Oval 97"/>
                <p:cNvSpPr>
                  <a:spLocks noChangeAspect="1" noChangeArrowheads="1"/>
                </p:cNvSpPr>
                <p:nvPr/>
              </p:nvSpPr>
              <p:spPr bwMode="auto">
                <a:xfrm>
                  <a:off x="177482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1" name="Oval 98"/>
                <p:cNvSpPr>
                  <a:spLocks noChangeAspect="1" noChangeArrowheads="1"/>
                </p:cNvSpPr>
                <p:nvPr/>
              </p:nvSpPr>
              <p:spPr bwMode="auto">
                <a:xfrm>
                  <a:off x="18319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2" name="Oval 99"/>
                <p:cNvSpPr>
                  <a:spLocks noChangeAspect="1" noChangeArrowheads="1"/>
                </p:cNvSpPr>
                <p:nvPr/>
              </p:nvSpPr>
              <p:spPr bwMode="auto">
                <a:xfrm>
                  <a:off x="17176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3" name="Oval 100"/>
                <p:cNvSpPr>
                  <a:spLocks noChangeAspect="1" noChangeArrowheads="1"/>
                </p:cNvSpPr>
                <p:nvPr/>
              </p:nvSpPr>
              <p:spPr bwMode="auto">
                <a:xfrm>
                  <a:off x="17748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4" name="Oval 101"/>
                <p:cNvSpPr>
                  <a:spLocks noChangeAspect="1" noChangeArrowheads="1"/>
                </p:cNvSpPr>
                <p:nvPr/>
              </p:nvSpPr>
              <p:spPr bwMode="auto">
                <a:xfrm>
                  <a:off x="18319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5" name="Oval 102"/>
                <p:cNvSpPr>
                  <a:spLocks noChangeAspect="1" noChangeArrowheads="1"/>
                </p:cNvSpPr>
                <p:nvPr/>
              </p:nvSpPr>
              <p:spPr bwMode="auto">
                <a:xfrm>
                  <a:off x="18891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6" name="Oval 103"/>
                <p:cNvSpPr>
                  <a:spLocks noChangeAspect="1" noChangeArrowheads="1"/>
                </p:cNvSpPr>
                <p:nvPr/>
              </p:nvSpPr>
              <p:spPr bwMode="auto">
                <a:xfrm>
                  <a:off x="18891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7" name="Oval 104"/>
                <p:cNvSpPr>
                  <a:spLocks noChangeAspect="1" noChangeArrowheads="1"/>
                </p:cNvSpPr>
                <p:nvPr/>
              </p:nvSpPr>
              <p:spPr bwMode="auto">
                <a:xfrm>
                  <a:off x="19462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8" name="Oval 105"/>
                <p:cNvSpPr>
                  <a:spLocks noChangeAspect="1" noChangeArrowheads="1"/>
                </p:cNvSpPr>
                <p:nvPr/>
              </p:nvSpPr>
              <p:spPr bwMode="auto">
                <a:xfrm>
                  <a:off x="194627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9" name="Oval 106"/>
                <p:cNvSpPr>
                  <a:spLocks noChangeAspect="1" noChangeArrowheads="1"/>
                </p:cNvSpPr>
                <p:nvPr/>
              </p:nvSpPr>
              <p:spPr bwMode="auto">
                <a:xfrm>
                  <a:off x="20034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0" name="Oval 107"/>
                <p:cNvSpPr>
                  <a:spLocks noChangeAspect="1" noChangeArrowheads="1"/>
                </p:cNvSpPr>
                <p:nvPr/>
              </p:nvSpPr>
              <p:spPr bwMode="auto">
                <a:xfrm>
                  <a:off x="20034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1" name="Oval 108"/>
                <p:cNvSpPr>
                  <a:spLocks noChangeAspect="1" noChangeArrowheads="1"/>
                </p:cNvSpPr>
                <p:nvPr/>
              </p:nvSpPr>
              <p:spPr bwMode="auto">
                <a:xfrm>
                  <a:off x="20605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2" name="Oval 109"/>
                <p:cNvSpPr>
                  <a:spLocks noChangeAspect="1" noChangeArrowheads="1"/>
                </p:cNvSpPr>
                <p:nvPr/>
              </p:nvSpPr>
              <p:spPr bwMode="auto">
                <a:xfrm>
                  <a:off x="2060575"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3" name="Oval 110"/>
                <p:cNvSpPr>
                  <a:spLocks noChangeAspect="1" noChangeArrowheads="1"/>
                </p:cNvSpPr>
                <p:nvPr/>
              </p:nvSpPr>
              <p:spPr bwMode="auto">
                <a:xfrm>
                  <a:off x="2146300" y="2147888"/>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4" name="Oval 111"/>
                <p:cNvSpPr>
                  <a:spLocks noChangeAspect="1" noChangeArrowheads="1"/>
                </p:cNvSpPr>
                <p:nvPr/>
              </p:nvSpPr>
              <p:spPr bwMode="auto">
                <a:xfrm>
                  <a:off x="21177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5" name="Oval 112"/>
                <p:cNvSpPr>
                  <a:spLocks noChangeAspect="1" noChangeArrowheads="1"/>
                </p:cNvSpPr>
                <p:nvPr/>
              </p:nvSpPr>
              <p:spPr bwMode="auto">
                <a:xfrm>
                  <a:off x="12604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6" name="Oval 113"/>
                <p:cNvSpPr>
                  <a:spLocks noChangeAspect="1" noChangeArrowheads="1"/>
                </p:cNvSpPr>
                <p:nvPr/>
              </p:nvSpPr>
              <p:spPr bwMode="auto">
                <a:xfrm>
                  <a:off x="1260475" y="2292350"/>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7" name="Oval 114"/>
                <p:cNvSpPr>
                  <a:spLocks noChangeAspect="1" noChangeArrowheads="1"/>
                </p:cNvSpPr>
                <p:nvPr/>
              </p:nvSpPr>
              <p:spPr bwMode="auto">
                <a:xfrm>
                  <a:off x="1289050"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8" name="Oval 115"/>
                <p:cNvSpPr>
                  <a:spLocks noChangeAspect="1" noChangeArrowheads="1"/>
                </p:cNvSpPr>
                <p:nvPr/>
              </p:nvSpPr>
              <p:spPr bwMode="auto">
                <a:xfrm>
                  <a:off x="1373188"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9" name="Oval 116"/>
                <p:cNvSpPr>
                  <a:spLocks noChangeAspect="1" noChangeArrowheads="1"/>
                </p:cNvSpPr>
                <p:nvPr/>
              </p:nvSpPr>
              <p:spPr bwMode="auto">
                <a:xfrm>
                  <a:off x="1458913" y="2324100"/>
                  <a:ext cx="58737"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0" name="Oval 117"/>
                <p:cNvSpPr>
                  <a:spLocks noChangeAspect="1" noChangeArrowheads="1"/>
                </p:cNvSpPr>
                <p:nvPr/>
              </p:nvSpPr>
              <p:spPr bwMode="auto">
                <a:xfrm>
                  <a:off x="1603375"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1" name="Oval 118"/>
                <p:cNvSpPr>
                  <a:spLocks noChangeAspect="1" noChangeArrowheads="1"/>
                </p:cNvSpPr>
                <p:nvPr/>
              </p:nvSpPr>
              <p:spPr bwMode="auto">
                <a:xfrm>
                  <a:off x="1746250"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2" name="Oval 119"/>
                <p:cNvSpPr>
                  <a:spLocks noChangeAspect="1" noChangeArrowheads="1"/>
                </p:cNvSpPr>
                <p:nvPr/>
              </p:nvSpPr>
              <p:spPr bwMode="auto">
                <a:xfrm flipH="1">
                  <a:off x="2562225" y="2087563"/>
                  <a:ext cx="327025" cy="136525"/>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3" name="Freeform 120"/>
                <p:cNvSpPr>
                  <a:spLocks noChangeAspect="1"/>
                </p:cNvSpPr>
                <p:nvPr/>
              </p:nvSpPr>
              <p:spPr bwMode="auto">
                <a:xfrm flipH="1">
                  <a:off x="2724150" y="2249488"/>
                  <a:ext cx="63500" cy="193675"/>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4" name="Freeform 121"/>
                <p:cNvSpPr>
                  <a:spLocks noChangeAspect="1"/>
                </p:cNvSpPr>
                <p:nvPr/>
              </p:nvSpPr>
              <p:spPr bwMode="auto">
                <a:xfrm flipH="1">
                  <a:off x="2913063" y="2249488"/>
                  <a:ext cx="26987" cy="193675"/>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5" name="Freeform 122"/>
                <p:cNvSpPr>
                  <a:spLocks noChangeAspect="1"/>
                </p:cNvSpPr>
                <p:nvPr/>
              </p:nvSpPr>
              <p:spPr bwMode="auto">
                <a:xfrm>
                  <a:off x="3117850" y="2278063"/>
                  <a:ext cx="26988" cy="138112"/>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6" name="Freeform 123"/>
                <p:cNvSpPr>
                  <a:spLocks noChangeAspect="1"/>
                </p:cNvSpPr>
                <p:nvPr/>
              </p:nvSpPr>
              <p:spPr bwMode="auto">
                <a:xfrm flipH="1">
                  <a:off x="3117850" y="2230438"/>
                  <a:ext cx="171450" cy="123825"/>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7" name="Freeform 124"/>
                <p:cNvSpPr>
                  <a:spLocks noChangeAspect="1"/>
                </p:cNvSpPr>
                <p:nvPr/>
              </p:nvSpPr>
              <p:spPr bwMode="auto">
                <a:xfrm flipH="1">
                  <a:off x="3032125" y="2278063"/>
                  <a:ext cx="41275" cy="165100"/>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8" name="Oval 125"/>
                <p:cNvSpPr>
                  <a:spLocks noChangeAspect="1" noChangeArrowheads="1"/>
                </p:cNvSpPr>
                <p:nvPr/>
              </p:nvSpPr>
              <p:spPr bwMode="auto">
                <a:xfrm flipH="1">
                  <a:off x="3154363" y="2176463"/>
                  <a:ext cx="82550" cy="539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9" name="Oval 126"/>
                <p:cNvSpPr>
                  <a:spLocks noChangeAspect="1" noChangeArrowheads="1"/>
                </p:cNvSpPr>
                <p:nvPr/>
              </p:nvSpPr>
              <p:spPr bwMode="auto">
                <a:xfrm flipH="1">
                  <a:off x="3101975"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0" name="Oval 127"/>
                <p:cNvSpPr>
                  <a:spLocks noChangeAspect="1" noChangeArrowheads="1"/>
                </p:cNvSpPr>
                <p:nvPr/>
              </p:nvSpPr>
              <p:spPr bwMode="auto">
                <a:xfrm flipH="1">
                  <a:off x="3021013"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1" name="Oval 128"/>
                <p:cNvSpPr>
                  <a:spLocks noChangeAspect="1" noChangeArrowheads="1"/>
                </p:cNvSpPr>
                <p:nvPr/>
              </p:nvSpPr>
              <p:spPr bwMode="auto">
                <a:xfrm flipH="1">
                  <a:off x="2940050"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2" name="Oval 129"/>
                <p:cNvSpPr>
                  <a:spLocks noChangeAspect="1" noChangeArrowheads="1"/>
                </p:cNvSpPr>
                <p:nvPr/>
              </p:nvSpPr>
              <p:spPr bwMode="auto">
                <a:xfrm flipH="1">
                  <a:off x="285908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3" name="Oval 130"/>
                <p:cNvSpPr>
                  <a:spLocks noChangeAspect="1" noChangeArrowheads="1"/>
                </p:cNvSpPr>
                <p:nvPr/>
              </p:nvSpPr>
              <p:spPr bwMode="auto">
                <a:xfrm flipH="1">
                  <a:off x="30734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4" name="Oval 131"/>
                <p:cNvSpPr>
                  <a:spLocks noChangeAspect="1" noChangeArrowheads="1"/>
                </p:cNvSpPr>
                <p:nvPr/>
              </p:nvSpPr>
              <p:spPr bwMode="auto">
                <a:xfrm flipH="1">
                  <a:off x="2778125" y="2195513"/>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5" name="Oval 132"/>
                <p:cNvSpPr>
                  <a:spLocks noChangeAspect="1" noChangeArrowheads="1"/>
                </p:cNvSpPr>
                <p:nvPr/>
              </p:nvSpPr>
              <p:spPr bwMode="auto">
                <a:xfrm flipH="1">
                  <a:off x="30210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6" name="Oval 133"/>
                <p:cNvSpPr>
                  <a:spLocks noChangeAspect="1" noChangeArrowheads="1"/>
                </p:cNvSpPr>
                <p:nvPr/>
              </p:nvSpPr>
              <p:spPr bwMode="auto">
                <a:xfrm flipH="1">
                  <a:off x="2965450" y="2114550"/>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7" name="Oval 134"/>
                <p:cNvSpPr>
                  <a:spLocks noChangeAspect="1" noChangeArrowheads="1"/>
                </p:cNvSpPr>
                <p:nvPr/>
              </p:nvSpPr>
              <p:spPr bwMode="auto">
                <a:xfrm flipH="1">
                  <a:off x="2913063" y="2114550"/>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8" name="Oval 135"/>
                <p:cNvSpPr>
                  <a:spLocks noChangeAspect="1" noChangeArrowheads="1"/>
                </p:cNvSpPr>
                <p:nvPr/>
              </p:nvSpPr>
              <p:spPr bwMode="auto">
                <a:xfrm flipH="1">
                  <a:off x="2830513"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9" name="Oval 136"/>
                <p:cNvSpPr>
                  <a:spLocks noChangeAspect="1" noChangeArrowheads="1"/>
                </p:cNvSpPr>
                <p:nvPr/>
              </p:nvSpPr>
              <p:spPr bwMode="auto">
                <a:xfrm flipH="1">
                  <a:off x="2697163" y="2195513"/>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0" name="Oval 137"/>
                <p:cNvSpPr>
                  <a:spLocks noChangeAspect="1" noChangeArrowheads="1"/>
                </p:cNvSpPr>
                <p:nvPr/>
              </p:nvSpPr>
              <p:spPr bwMode="auto">
                <a:xfrm flipH="1">
                  <a:off x="2643188" y="219551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1" name="Oval 138"/>
                <p:cNvSpPr>
                  <a:spLocks noChangeAspect="1" noChangeArrowheads="1"/>
                </p:cNvSpPr>
                <p:nvPr/>
              </p:nvSpPr>
              <p:spPr bwMode="auto">
                <a:xfrm flipH="1">
                  <a:off x="2749550" y="2090738"/>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2" name="Oval 139"/>
                <p:cNvSpPr>
                  <a:spLocks noChangeAspect="1" noChangeArrowheads="1"/>
                </p:cNvSpPr>
                <p:nvPr/>
              </p:nvSpPr>
              <p:spPr bwMode="auto">
                <a:xfrm flipH="1">
                  <a:off x="269716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3" name="Oval 140"/>
                <p:cNvSpPr>
                  <a:spLocks noChangeAspect="1" noChangeArrowheads="1"/>
                </p:cNvSpPr>
                <p:nvPr/>
              </p:nvSpPr>
              <p:spPr bwMode="auto">
                <a:xfrm flipH="1">
                  <a:off x="2643188"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4" name="Oval 141"/>
                <p:cNvSpPr>
                  <a:spLocks noChangeAspect="1" noChangeArrowheads="1"/>
                </p:cNvSpPr>
                <p:nvPr/>
              </p:nvSpPr>
              <p:spPr bwMode="auto">
                <a:xfrm flipH="1">
                  <a:off x="2590800" y="2168525"/>
                  <a:ext cx="25400"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5" name="Oval 142"/>
                <p:cNvSpPr>
                  <a:spLocks noChangeAspect="1" noChangeArrowheads="1"/>
                </p:cNvSpPr>
                <p:nvPr/>
              </p:nvSpPr>
              <p:spPr bwMode="auto">
                <a:xfrm flipH="1">
                  <a:off x="2590800" y="2087563"/>
                  <a:ext cx="25400"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6" name="Oval 143"/>
                <p:cNvSpPr>
                  <a:spLocks noChangeAspect="1" noChangeArrowheads="1"/>
                </p:cNvSpPr>
                <p:nvPr/>
              </p:nvSpPr>
              <p:spPr bwMode="auto">
                <a:xfrm flipH="1">
                  <a:off x="2535238"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7" name="Oval 144"/>
                <p:cNvSpPr>
                  <a:spLocks noChangeAspect="1" noChangeArrowheads="1"/>
                </p:cNvSpPr>
                <p:nvPr/>
              </p:nvSpPr>
              <p:spPr bwMode="auto">
                <a:xfrm flipH="1">
                  <a:off x="2535238" y="2168525"/>
                  <a:ext cx="26987"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8" name="Oval 145"/>
                <p:cNvSpPr>
                  <a:spLocks noChangeAspect="1" noChangeArrowheads="1"/>
                </p:cNvSpPr>
                <p:nvPr/>
              </p:nvSpPr>
              <p:spPr bwMode="auto">
                <a:xfrm flipH="1">
                  <a:off x="2481263" y="2168525"/>
                  <a:ext cx="28575"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9" name="Oval 146"/>
                <p:cNvSpPr>
                  <a:spLocks noChangeAspect="1" noChangeArrowheads="1"/>
                </p:cNvSpPr>
                <p:nvPr/>
              </p:nvSpPr>
              <p:spPr bwMode="auto">
                <a:xfrm flipH="1">
                  <a:off x="2481263"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0" name="Oval 147"/>
                <p:cNvSpPr>
                  <a:spLocks noChangeAspect="1" noChangeArrowheads="1"/>
                </p:cNvSpPr>
                <p:nvPr/>
              </p:nvSpPr>
              <p:spPr bwMode="auto">
                <a:xfrm flipH="1">
                  <a:off x="2425700"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1" name="Oval 148"/>
                <p:cNvSpPr>
                  <a:spLocks noChangeAspect="1" noChangeArrowheads="1"/>
                </p:cNvSpPr>
                <p:nvPr/>
              </p:nvSpPr>
              <p:spPr bwMode="auto">
                <a:xfrm flipH="1">
                  <a:off x="24257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2" name="Oval 149"/>
                <p:cNvSpPr>
                  <a:spLocks noChangeAspect="1" noChangeArrowheads="1"/>
                </p:cNvSpPr>
                <p:nvPr/>
              </p:nvSpPr>
              <p:spPr bwMode="auto">
                <a:xfrm flipH="1">
                  <a:off x="23479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3" name="Oval 150"/>
                <p:cNvSpPr>
                  <a:spLocks noChangeAspect="1" noChangeArrowheads="1"/>
                </p:cNvSpPr>
                <p:nvPr/>
              </p:nvSpPr>
              <p:spPr bwMode="auto">
                <a:xfrm flipH="1">
                  <a:off x="237331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4" name="Oval 151"/>
                <p:cNvSpPr>
                  <a:spLocks noChangeAspect="1" noChangeArrowheads="1"/>
                </p:cNvSpPr>
                <p:nvPr/>
              </p:nvSpPr>
              <p:spPr bwMode="auto">
                <a:xfrm flipH="1">
                  <a:off x="318293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5" name="Oval 152"/>
                <p:cNvSpPr>
                  <a:spLocks noChangeAspect="1" noChangeArrowheads="1"/>
                </p:cNvSpPr>
                <p:nvPr/>
              </p:nvSpPr>
              <p:spPr bwMode="auto">
                <a:xfrm flipH="1">
                  <a:off x="3182938" y="227806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6" name="Oval 153"/>
                <p:cNvSpPr>
                  <a:spLocks noChangeAspect="1" noChangeArrowheads="1"/>
                </p:cNvSpPr>
                <p:nvPr/>
              </p:nvSpPr>
              <p:spPr bwMode="auto">
                <a:xfrm flipH="1">
                  <a:off x="3154363"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7" name="Oval 154"/>
                <p:cNvSpPr>
                  <a:spLocks noChangeAspect="1" noChangeArrowheads="1"/>
                </p:cNvSpPr>
                <p:nvPr/>
              </p:nvSpPr>
              <p:spPr bwMode="auto">
                <a:xfrm flipH="1">
                  <a:off x="3073400"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8" name="Oval 155"/>
                <p:cNvSpPr>
                  <a:spLocks noChangeAspect="1" noChangeArrowheads="1"/>
                </p:cNvSpPr>
                <p:nvPr/>
              </p:nvSpPr>
              <p:spPr bwMode="auto">
                <a:xfrm flipH="1">
                  <a:off x="2965450" y="2306638"/>
                  <a:ext cx="55563"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9" name="Oval 156"/>
                <p:cNvSpPr>
                  <a:spLocks noChangeAspect="1" noChangeArrowheads="1"/>
                </p:cNvSpPr>
                <p:nvPr/>
              </p:nvSpPr>
              <p:spPr bwMode="auto">
                <a:xfrm flipH="1">
                  <a:off x="2830513" y="2306638"/>
                  <a:ext cx="53975"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0" name="Oval 157"/>
                <p:cNvSpPr>
                  <a:spLocks noChangeAspect="1" noChangeArrowheads="1"/>
                </p:cNvSpPr>
                <p:nvPr/>
              </p:nvSpPr>
              <p:spPr bwMode="auto">
                <a:xfrm flipH="1">
                  <a:off x="2662238" y="2306638"/>
                  <a:ext cx="52387"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1" name="Oval 158"/>
                <p:cNvSpPr>
                  <a:spLocks noChangeAspect="1" noChangeArrowheads="1"/>
                </p:cNvSpPr>
                <p:nvPr/>
              </p:nvSpPr>
              <p:spPr bwMode="auto">
                <a:xfrm rot="1849660" flipH="1">
                  <a:off x="223043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2" name="Oval 159"/>
                <p:cNvSpPr>
                  <a:spLocks noChangeAspect="1" noChangeArrowheads="1"/>
                </p:cNvSpPr>
                <p:nvPr/>
              </p:nvSpPr>
              <p:spPr bwMode="auto">
                <a:xfrm rot="-1849660">
                  <a:off x="217328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3" name="Line 160"/>
                <p:cNvSpPr>
                  <a:spLocks noChangeAspect="1" noChangeShapeType="1"/>
                </p:cNvSpPr>
                <p:nvPr/>
              </p:nvSpPr>
              <p:spPr bwMode="auto">
                <a:xfrm flipH="1" flipV="1">
                  <a:off x="3489325" y="2292350"/>
                  <a:ext cx="144463" cy="61913"/>
                </a:xfrm>
                <a:prstGeom prst="line">
                  <a:avLst/>
                </a:pr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4" name="Line 161"/>
                <p:cNvSpPr>
                  <a:spLocks noChangeAspect="1" noChangeShapeType="1"/>
                </p:cNvSpPr>
                <p:nvPr/>
              </p:nvSpPr>
              <p:spPr bwMode="auto">
                <a:xfrm>
                  <a:off x="430213" y="2263775"/>
                  <a:ext cx="514350" cy="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5" name="Line 162"/>
                <p:cNvSpPr>
                  <a:spLocks noChangeAspect="1" noChangeShapeType="1"/>
                </p:cNvSpPr>
                <p:nvPr/>
              </p:nvSpPr>
              <p:spPr bwMode="auto">
                <a:xfrm>
                  <a:off x="944563" y="2235200"/>
                  <a:ext cx="0" cy="5715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6" name="Oval 164"/>
                <p:cNvSpPr>
                  <a:spLocks noChangeAspect="1" noChangeArrowheads="1"/>
                </p:cNvSpPr>
                <p:nvPr/>
              </p:nvSpPr>
              <p:spPr bwMode="auto">
                <a:xfrm>
                  <a:off x="1917700"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7" name="Oval 165"/>
                <p:cNvSpPr>
                  <a:spLocks noChangeAspect="1" noChangeArrowheads="1"/>
                </p:cNvSpPr>
                <p:nvPr/>
              </p:nvSpPr>
              <p:spPr bwMode="auto">
                <a:xfrm>
                  <a:off x="1889125"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8" name="Oval 166"/>
                <p:cNvSpPr>
                  <a:spLocks noChangeAspect="1" noChangeArrowheads="1"/>
                </p:cNvSpPr>
                <p:nvPr/>
              </p:nvSpPr>
              <p:spPr bwMode="auto">
                <a:xfrm>
                  <a:off x="1917700"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9" name="Oval 167"/>
                <p:cNvSpPr>
                  <a:spLocks noChangeAspect="1" noChangeArrowheads="1"/>
                </p:cNvSpPr>
                <p:nvPr/>
              </p:nvSpPr>
              <p:spPr bwMode="auto">
                <a:xfrm>
                  <a:off x="1889125"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0" name="Oval 169"/>
                <p:cNvSpPr>
                  <a:spLocks noChangeAspect="1" noChangeArrowheads="1"/>
                </p:cNvSpPr>
                <p:nvPr/>
              </p:nvSpPr>
              <p:spPr bwMode="auto">
                <a:xfrm>
                  <a:off x="2547938"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1" name="Oval 170"/>
                <p:cNvSpPr>
                  <a:spLocks noChangeAspect="1" noChangeArrowheads="1"/>
                </p:cNvSpPr>
                <p:nvPr/>
              </p:nvSpPr>
              <p:spPr bwMode="auto">
                <a:xfrm>
                  <a:off x="2519363"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2" name="Oval 171"/>
                <p:cNvSpPr>
                  <a:spLocks noChangeAspect="1" noChangeArrowheads="1"/>
                </p:cNvSpPr>
                <p:nvPr/>
              </p:nvSpPr>
              <p:spPr bwMode="auto">
                <a:xfrm>
                  <a:off x="2547938"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3" name="Oval 172"/>
                <p:cNvSpPr>
                  <a:spLocks noChangeAspect="1" noChangeArrowheads="1"/>
                </p:cNvSpPr>
                <p:nvPr/>
              </p:nvSpPr>
              <p:spPr bwMode="auto">
                <a:xfrm>
                  <a:off x="2519363"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cxnSp>
          <p:nvCxnSpPr>
            <p:cNvPr id="55" name="Straight Connector 54"/>
            <p:cNvCxnSpPr/>
            <p:nvPr/>
          </p:nvCxnSpPr>
          <p:spPr bwMode="auto">
            <a:xfrm flipH="1">
              <a:off x="5318125" y="2211388"/>
              <a:ext cx="1084263" cy="379412"/>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bwMode="auto">
            <a:xfrm>
              <a:off x="6630988" y="2209800"/>
              <a:ext cx="1771650" cy="381000"/>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2" name="Title 171"/>
          <p:cNvSpPr>
            <a:spLocks noGrp="1"/>
          </p:cNvSpPr>
          <p:nvPr>
            <p:ph type="title"/>
          </p:nvPr>
        </p:nvSpPr>
        <p:spPr>
          <a:xfrm>
            <a:off x="1284287" y="152400"/>
            <a:ext cx="7631113" cy="1143000"/>
          </a:xfrm>
        </p:spPr>
        <p:txBody>
          <a:bodyPr/>
          <a:lstStyle/>
          <a:p>
            <a:r>
              <a:rPr lang="en-US" dirty="0" err="1" smtClean="0"/>
              <a:t>Spermatheca</a:t>
            </a:r>
            <a:r>
              <a:rPr lang="en-US" dirty="0" smtClean="0"/>
              <a:t> organ system</a:t>
            </a:r>
            <a:endParaRPr lang="en-US" dirty="0"/>
          </a:p>
        </p:txBody>
      </p:sp>
      <p:cxnSp>
        <p:nvCxnSpPr>
          <p:cNvPr id="174" name="Straight Connector 173"/>
          <p:cNvCxnSpPr/>
          <p:nvPr/>
        </p:nvCxnSpPr>
        <p:spPr>
          <a:xfrm>
            <a:off x="4451338" y="44196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6" name="Straight Connector 175"/>
          <p:cNvCxnSpPr/>
          <p:nvPr/>
        </p:nvCxnSpPr>
        <p:spPr>
          <a:xfrm>
            <a:off x="4876800" y="44196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a:off x="4451338" y="48768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1" name="Straight Connector 180"/>
          <p:cNvCxnSpPr/>
          <p:nvPr/>
        </p:nvCxnSpPr>
        <p:spPr>
          <a:xfrm>
            <a:off x="4451338" y="49530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2" name="Straight Connector 181"/>
          <p:cNvCxnSpPr/>
          <p:nvPr/>
        </p:nvCxnSpPr>
        <p:spPr>
          <a:xfrm>
            <a:off x="4876800" y="49530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3" name="Straight Connector 182"/>
          <p:cNvCxnSpPr/>
          <p:nvPr/>
        </p:nvCxnSpPr>
        <p:spPr>
          <a:xfrm>
            <a:off x="4451338" y="5410200"/>
            <a:ext cx="42546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2961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Overview</a:t>
            </a:r>
            <a:endParaRPr lang="en-US" dirty="0" smtClean="0"/>
          </a:p>
        </p:txBody>
      </p:sp>
      <p:sp>
        <p:nvSpPr>
          <p:cNvPr id="15363" name="Content Placeholder 2"/>
          <p:cNvSpPr>
            <a:spLocks noGrp="1"/>
          </p:cNvSpPr>
          <p:nvPr>
            <p:ph idx="1"/>
          </p:nvPr>
        </p:nvSpPr>
        <p:spPr>
          <a:xfrm>
            <a:off x="910347" y="1529880"/>
            <a:ext cx="7801854" cy="4858220"/>
          </a:xfrm>
        </p:spPr>
        <p:txBody>
          <a:bodyPr>
            <a:noAutofit/>
          </a:bodyPr>
          <a:lstStyle/>
          <a:p>
            <a:r>
              <a:rPr lang="en-US" dirty="0" smtClean="0"/>
              <a:t>Part I: DARE-based Gateways</a:t>
            </a:r>
          </a:p>
          <a:p>
            <a:pPr lvl="1"/>
            <a:r>
              <a:rPr lang="en-US" sz="2000" dirty="0" smtClean="0">
                <a:sym typeface="Wingdings"/>
              </a:rPr>
              <a:t>The Case for Advanced NGS Data Analytics</a:t>
            </a:r>
          </a:p>
          <a:p>
            <a:pPr lvl="2"/>
            <a:r>
              <a:rPr lang="en-US" sz="2000" dirty="0" smtClean="0">
                <a:sym typeface="Wingdings"/>
              </a:rPr>
              <a:t>CI/HPDC challenges for NGS?</a:t>
            </a:r>
          </a:p>
          <a:p>
            <a:pPr lvl="1"/>
            <a:r>
              <a:rPr lang="en-US" sz="2000" dirty="0" smtClean="0">
                <a:sym typeface="Wingdings"/>
              </a:rPr>
              <a:t>GW:  Effective integration</a:t>
            </a:r>
            <a:r>
              <a:rPr lang="en-US" sz="2000" dirty="0" smtClean="0">
                <a:sym typeface="Wingdings"/>
              </a:rPr>
              <a:t> and utilization of </a:t>
            </a:r>
            <a:r>
              <a:rPr lang="en-US" sz="2000" dirty="0" smtClean="0">
                <a:sym typeface="Wingdings"/>
              </a:rPr>
              <a:t>HPDC </a:t>
            </a:r>
            <a:r>
              <a:rPr lang="en-US" sz="2000" dirty="0" smtClean="0">
                <a:sym typeface="Wingdings"/>
              </a:rPr>
              <a:t>CI</a:t>
            </a:r>
          </a:p>
          <a:p>
            <a:pPr lvl="2"/>
            <a:r>
              <a:rPr lang="en-US" sz="2000" dirty="0" smtClean="0"/>
              <a:t>Scalability – Applications, People and Resources</a:t>
            </a:r>
            <a:endParaRPr lang="en-US" sz="2000" dirty="0" smtClean="0">
              <a:sym typeface="Wingdings"/>
            </a:endParaRPr>
          </a:p>
          <a:p>
            <a:pPr lvl="1"/>
            <a:r>
              <a:rPr lang="en-US" sz="2000" dirty="0" smtClean="0">
                <a:sym typeface="Wingdings"/>
              </a:rPr>
              <a:t>DARE-</a:t>
            </a:r>
            <a:r>
              <a:rPr lang="en-US" sz="2000" dirty="0" smtClean="0"/>
              <a:t>NGS: Integrating GW-HPDC for NGS-Analytics</a:t>
            </a:r>
          </a:p>
          <a:p>
            <a:pPr lvl="2"/>
            <a:r>
              <a:rPr lang="en-US" sz="2000" dirty="0" smtClean="0">
                <a:sym typeface="Wingdings"/>
              </a:rPr>
              <a:t>What is DARE?</a:t>
            </a:r>
          </a:p>
          <a:p>
            <a:pPr lvl="3"/>
            <a:r>
              <a:rPr lang="en-US" sz="2000" dirty="0" smtClean="0">
                <a:sym typeface="Wingdings"/>
              </a:rPr>
              <a:t>“NGS Analytics as a service”</a:t>
            </a:r>
            <a:endParaRPr lang="en-US" sz="2000" dirty="0" smtClean="0"/>
          </a:p>
          <a:p>
            <a:pPr lvl="2"/>
            <a:r>
              <a:rPr lang="en-US" sz="2000" dirty="0" smtClean="0"/>
              <a:t>DARE-HTHP: Power of Abstractions!!</a:t>
            </a:r>
          </a:p>
          <a:p>
            <a:r>
              <a:rPr lang="en-US" dirty="0" smtClean="0"/>
              <a:t>Part II: Collaborative Science-CI development [Chris]</a:t>
            </a:r>
          </a:p>
          <a:p>
            <a:r>
              <a:rPr lang="en-US" dirty="0" smtClean="0"/>
              <a:t>Part III: DARE-NGS</a:t>
            </a:r>
            <a:r>
              <a:rPr lang="en-US" dirty="0" smtClean="0"/>
              <a:t> Demo </a:t>
            </a:r>
            <a:r>
              <a:rPr lang="en-US" dirty="0" smtClean="0"/>
              <a:t>[</a:t>
            </a:r>
            <a:r>
              <a:rPr lang="en-US" dirty="0" err="1" smtClean="0"/>
              <a:t>Sharath</a:t>
            </a:r>
            <a:r>
              <a:rPr lang="en-US" dirty="0" smtClean="0"/>
              <a:t>]</a:t>
            </a:r>
          </a:p>
          <a:p>
            <a:r>
              <a:rPr lang="en-US" dirty="0" smtClean="0"/>
              <a:t>Roadmap and Discussions</a:t>
            </a:r>
          </a:p>
          <a:p>
            <a:pPr lvl="1"/>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Optimize </a:t>
            </a:r>
            <a:r>
              <a:rPr lang="en-US" dirty="0" err="1" smtClean="0"/>
              <a:t>ChIP</a:t>
            </a:r>
            <a:r>
              <a:rPr lang="en-US" dirty="0" smtClean="0"/>
              <a:t> conditions (sonication and IP)</a:t>
            </a:r>
          </a:p>
          <a:p>
            <a:pPr lvl="1"/>
            <a:r>
              <a:rPr lang="en-US" dirty="0" smtClean="0"/>
              <a:t>Time course experiment </a:t>
            </a:r>
            <a:r>
              <a:rPr lang="en-US" dirty="0" smtClean="0">
                <a:sym typeface="Wingdings" pitchFamily="2" charset="2"/>
              </a:rPr>
              <a:t> two developmental stages</a:t>
            </a:r>
          </a:p>
          <a:p>
            <a:pPr lvl="2"/>
            <a:r>
              <a:rPr lang="en-US" dirty="0" smtClean="0">
                <a:sym typeface="Wingdings" pitchFamily="2" charset="2"/>
              </a:rPr>
              <a:t>Late L3/early L4 and  mid/late L4 stages</a:t>
            </a:r>
          </a:p>
          <a:p>
            <a:pPr lvl="1"/>
            <a:r>
              <a:rPr lang="en-US" dirty="0" smtClean="0">
                <a:sym typeface="Wingdings" pitchFamily="2" charset="2"/>
              </a:rPr>
              <a:t>8-sample run: sequence two biological replicate IP DNAs at each stage plus input for each replicate </a:t>
            </a:r>
            <a:endParaRPr lang="en-US" dirty="0" smtClean="0"/>
          </a:p>
          <a:p>
            <a:endParaRPr lang="en-US" dirty="0"/>
          </a:p>
          <a:p>
            <a:r>
              <a:rPr lang="en-US" dirty="0" smtClean="0"/>
              <a:t>Sequence </a:t>
            </a:r>
            <a:r>
              <a:rPr lang="en-US" dirty="0" err="1" smtClean="0"/>
              <a:t>ChIP</a:t>
            </a:r>
            <a:r>
              <a:rPr lang="en-US" dirty="0" smtClean="0"/>
              <a:t> DNA at Pennington Genomics Core Facility (</a:t>
            </a:r>
            <a:r>
              <a:rPr lang="en-US" dirty="0" err="1" smtClean="0"/>
              <a:t>SOLiD</a:t>
            </a:r>
            <a:r>
              <a:rPr lang="en-US" dirty="0" smtClean="0"/>
              <a:t> system)</a:t>
            </a:r>
          </a:p>
          <a:p>
            <a:endParaRPr lang="en-US" dirty="0"/>
          </a:p>
          <a:p>
            <a:r>
              <a:rPr lang="en-US" dirty="0" smtClean="0"/>
              <a:t>Collaborate with Dr. </a:t>
            </a:r>
            <a:r>
              <a:rPr lang="en-US" dirty="0" err="1" smtClean="0"/>
              <a:t>Joohyun</a:t>
            </a:r>
            <a:r>
              <a:rPr lang="en-US" dirty="0" smtClean="0"/>
              <a:t> Kim at LSU CCT (INBRE Bioinformatics Core) for computational analysis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81161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LSU CCT</a:t>
            </a:r>
            <a:endParaRPr lang="en-US" dirty="0"/>
          </a:p>
        </p:txBody>
      </p:sp>
      <p:sp>
        <p:nvSpPr>
          <p:cNvPr id="3" name="Content Placeholder 2"/>
          <p:cNvSpPr>
            <a:spLocks noGrp="1"/>
          </p:cNvSpPr>
          <p:nvPr>
            <p:ph idx="1"/>
          </p:nvPr>
        </p:nvSpPr>
        <p:spPr/>
        <p:txBody>
          <a:bodyPr>
            <a:normAutofit lnSpcReduction="10000"/>
          </a:bodyPr>
          <a:lstStyle/>
          <a:p>
            <a:r>
              <a:rPr lang="en-US" dirty="0" smtClean="0"/>
              <a:t>Analysis of </a:t>
            </a:r>
            <a:r>
              <a:rPr lang="en-US" dirty="0" err="1" smtClean="0"/>
              <a:t>ChIP-seq</a:t>
            </a:r>
            <a:r>
              <a:rPr lang="en-US" dirty="0" smtClean="0"/>
              <a:t> data</a:t>
            </a:r>
          </a:p>
          <a:p>
            <a:pPr lvl="1"/>
            <a:r>
              <a:rPr lang="en-US" dirty="0" smtClean="0"/>
              <a:t>1) Sequence reads need to be mapped to a reference genome</a:t>
            </a:r>
          </a:p>
          <a:p>
            <a:pPr lvl="1"/>
            <a:endParaRPr lang="en-US" dirty="0" smtClean="0"/>
          </a:p>
          <a:p>
            <a:pPr lvl="1"/>
            <a:r>
              <a:rPr lang="en-US" dirty="0" smtClean="0"/>
              <a:t>2) Peak calling algorithms utilized to identify peak regions at different levels of statistical significance</a:t>
            </a:r>
          </a:p>
          <a:p>
            <a:pPr lvl="1"/>
            <a:endParaRPr lang="en-US" dirty="0" smtClean="0"/>
          </a:p>
          <a:p>
            <a:pPr lvl="1"/>
            <a:r>
              <a:rPr lang="en-US" dirty="0" smtClean="0"/>
              <a:t>3) Downstream analysis: gene calls, motif search, gene ontology</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104654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Analysis of </a:t>
            </a:r>
            <a:r>
              <a:rPr lang="en-US" dirty="0" err="1" smtClean="0"/>
              <a:t>modEncode</a:t>
            </a:r>
            <a:r>
              <a:rPr lang="en-US" dirty="0" smtClean="0"/>
              <a:t> data</a:t>
            </a:r>
          </a:p>
          <a:p>
            <a:r>
              <a:rPr lang="en-US" dirty="0" smtClean="0"/>
              <a:t>Data for NHR-6 available for public download</a:t>
            </a:r>
          </a:p>
          <a:p>
            <a:pPr lvl="1"/>
            <a:r>
              <a:rPr lang="en-US" dirty="0" smtClean="0"/>
              <a:t>Raw data </a:t>
            </a:r>
            <a:r>
              <a:rPr lang="en-US" dirty="0" err="1" smtClean="0"/>
              <a:t>fastq</a:t>
            </a:r>
            <a:r>
              <a:rPr lang="en-US" dirty="0" smtClean="0"/>
              <a:t> files</a:t>
            </a:r>
          </a:p>
          <a:p>
            <a:pPr lvl="1"/>
            <a:r>
              <a:rPr lang="en-US" dirty="0" smtClean="0"/>
              <a:t>C-terminal GFP fusion</a:t>
            </a:r>
          </a:p>
          <a:p>
            <a:pPr lvl="1"/>
            <a:r>
              <a:rPr lang="en-US" dirty="0" smtClean="0"/>
              <a:t>L2 stage (NOT the developmental stage of interest)</a:t>
            </a:r>
          </a:p>
          <a:p>
            <a:pPr lvl="1"/>
            <a:r>
              <a:rPr lang="en-US" dirty="0" err="1" smtClean="0"/>
              <a:t>Illumina</a:t>
            </a:r>
            <a:r>
              <a:rPr lang="en-US" dirty="0" smtClean="0"/>
              <a:t> sequencing followed by ELAND mapping and </a:t>
            </a:r>
            <a:r>
              <a:rPr lang="en-US" dirty="0" err="1" smtClean="0"/>
              <a:t>Peakseq</a:t>
            </a:r>
            <a:r>
              <a:rPr lang="en-US" dirty="0" smtClean="0"/>
              <a:t> peak calling algorithm</a:t>
            </a:r>
          </a:p>
          <a:p>
            <a:pPr lvl="1"/>
            <a:r>
              <a:rPr lang="en-US" dirty="0" smtClean="0"/>
              <a:t>Data set we could use immediately to test mapping programs and peak calling algorithms</a:t>
            </a:r>
          </a:p>
          <a:p>
            <a:pPr lvl="1"/>
            <a:r>
              <a:rPr lang="en-US" dirty="0" smtClean="0"/>
              <a:t>Compare peak calling results to </a:t>
            </a:r>
            <a:r>
              <a:rPr lang="en-US" dirty="0" err="1" smtClean="0"/>
              <a:t>modEncode</a:t>
            </a:r>
            <a:r>
              <a:rPr lang="en-US" dirty="0" smtClean="0"/>
              <a:t> </a:t>
            </a:r>
            <a:r>
              <a:rPr lang="en-US" dirty="0" err="1" smtClean="0"/>
              <a:t>Peakseq</a:t>
            </a:r>
            <a:r>
              <a:rPr lang="en-US" dirty="0" smtClean="0"/>
              <a:t> results</a:t>
            </a:r>
          </a:p>
          <a:p>
            <a:pPr lvl="1"/>
            <a:r>
              <a:rPr lang="en-US" dirty="0" smtClean="0"/>
              <a:t>Comparison of data at two developmental stages (one stage when the organ formation process is occurring and the other when it is not)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1566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M.S. student </a:t>
            </a:r>
            <a:r>
              <a:rPr lang="en-US" dirty="0" err="1" smtClean="0"/>
              <a:t>Rashika</a:t>
            </a:r>
            <a:r>
              <a:rPr lang="en-US" dirty="0" smtClean="0"/>
              <a:t> </a:t>
            </a:r>
            <a:r>
              <a:rPr lang="en-US" dirty="0" err="1" smtClean="0"/>
              <a:t>Rangaraj</a:t>
            </a:r>
            <a:r>
              <a:rPr lang="en-US" dirty="0" smtClean="0"/>
              <a:t> performed an INBRE summer research project with Dr. Kim</a:t>
            </a:r>
          </a:p>
          <a:p>
            <a:endParaRPr lang="en-US" dirty="0" smtClean="0"/>
          </a:p>
          <a:p>
            <a:r>
              <a:rPr lang="en-US" dirty="0" smtClean="0"/>
              <a:t>Developed an initial analysis pipeline of the </a:t>
            </a:r>
            <a:r>
              <a:rPr lang="en-US" dirty="0" err="1" smtClean="0"/>
              <a:t>modEncode</a:t>
            </a:r>
            <a:r>
              <a:rPr lang="en-US" dirty="0" smtClean="0"/>
              <a:t> data</a:t>
            </a:r>
          </a:p>
          <a:p>
            <a:pPr lvl="1"/>
            <a:r>
              <a:rPr lang="en-US" dirty="0" smtClean="0"/>
              <a:t>mapping, peak calling (MACS), and visualization with UCSC Genome Browser</a:t>
            </a:r>
          </a:p>
          <a:p>
            <a:endParaRPr lang="en-US" dirty="0" smtClean="0"/>
          </a:p>
          <a:p>
            <a:r>
              <a:rPr lang="en-US" dirty="0" smtClean="0"/>
              <a:t>MACS vs. </a:t>
            </a:r>
            <a:r>
              <a:rPr lang="en-US" dirty="0" err="1"/>
              <a:t>P</a:t>
            </a:r>
            <a:r>
              <a:rPr lang="en-US" dirty="0" err="1" smtClean="0"/>
              <a:t>eakseq</a:t>
            </a:r>
            <a:r>
              <a:rPr lang="en-US" dirty="0" smtClean="0"/>
              <a:t> comparisons</a:t>
            </a:r>
          </a:p>
          <a:p>
            <a:endParaRPr lang="en-US" dirty="0" smtClean="0"/>
          </a:p>
          <a:p>
            <a:r>
              <a:rPr lang="en-US" dirty="0" smtClean="0"/>
              <a:t>MEME analysis on MACS and </a:t>
            </a:r>
            <a:r>
              <a:rPr lang="en-US" dirty="0" err="1"/>
              <a:t>P</a:t>
            </a:r>
            <a:r>
              <a:rPr lang="en-US" dirty="0" err="1" smtClean="0"/>
              <a:t>eakseq</a:t>
            </a:r>
            <a:r>
              <a:rPr lang="en-US" dirty="0" smtClean="0"/>
              <a:t> peaks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31610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C:\Users\rashi\Desktop\29311310181-orig.png"/>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1514633"/>
            <a:ext cx="9144000" cy="382873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Left Arrow 4"/>
          <p:cNvSpPr/>
          <p:nvPr/>
        </p:nvSpPr>
        <p:spPr>
          <a:xfrm>
            <a:off x="5181600" y="2743200"/>
            <a:ext cx="7620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81000"/>
            <a:ext cx="6172200" cy="646331"/>
          </a:xfrm>
          <a:prstGeom prst="rect">
            <a:avLst/>
          </a:prstGeom>
          <a:noFill/>
        </p:spPr>
        <p:txBody>
          <a:bodyPr wrap="square" rtlCol="0">
            <a:spAutoFit/>
          </a:bodyPr>
          <a:lstStyle/>
          <a:p>
            <a:pPr algn="ctr"/>
            <a:r>
              <a:rPr lang="en-US" dirty="0" smtClean="0"/>
              <a:t>The </a:t>
            </a:r>
            <a:r>
              <a:rPr lang="en-US" dirty="0" smtClean="0">
                <a:solidFill>
                  <a:srgbClr val="FF0000"/>
                </a:solidFill>
              </a:rPr>
              <a:t>Red</a:t>
            </a:r>
            <a:r>
              <a:rPr lang="en-US" dirty="0" smtClean="0"/>
              <a:t> arrow indicates the location of the summit of the MACS peak : </a:t>
            </a:r>
            <a:r>
              <a:rPr lang="en-US" dirty="0" err="1" smtClean="0"/>
              <a:t>Chr</a:t>
            </a:r>
            <a:r>
              <a:rPr lang="en-US" dirty="0" smtClean="0"/>
              <a:t> V: 11548940-11549390</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24973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things we have learned…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Different mapping and peak calling algorithms give different results</a:t>
            </a:r>
          </a:p>
          <a:p>
            <a:pPr lvl="1"/>
            <a:r>
              <a:rPr lang="en-US" dirty="0" smtClean="0"/>
              <a:t># of peaks called; peak boundaries</a:t>
            </a:r>
          </a:p>
          <a:p>
            <a:pPr lvl="1"/>
            <a:r>
              <a:rPr lang="en-US" dirty="0" smtClean="0"/>
              <a:t>The latter can be critical in running downstream analyses (e.g. MEME) </a:t>
            </a:r>
          </a:p>
          <a:p>
            <a:endParaRPr lang="en-US" dirty="0" smtClean="0"/>
          </a:p>
          <a:p>
            <a:r>
              <a:rPr lang="en-US" dirty="0" smtClean="0"/>
              <a:t>Multiple mapping and peak calling algorithms likely to be useful</a:t>
            </a:r>
          </a:p>
          <a:p>
            <a:endParaRPr lang="en-US" dirty="0" smtClean="0"/>
          </a:p>
          <a:p>
            <a:r>
              <a:rPr lang="en-US" dirty="0" smtClean="0"/>
              <a:t>Sequencing platforms (</a:t>
            </a:r>
            <a:r>
              <a:rPr lang="en-US" dirty="0" err="1" smtClean="0"/>
              <a:t>SOLiD</a:t>
            </a:r>
            <a:r>
              <a:rPr lang="en-US" dirty="0" smtClean="0"/>
              <a:t> and </a:t>
            </a:r>
            <a:r>
              <a:rPr lang="en-US" dirty="0" err="1" smtClean="0"/>
              <a:t>Illumina</a:t>
            </a:r>
            <a:r>
              <a:rPr lang="en-US" dirty="0" smtClean="0"/>
              <a:t>) have analysis pipelines (</a:t>
            </a:r>
            <a:r>
              <a:rPr lang="en-US" dirty="0" err="1" smtClean="0"/>
              <a:t>LifeScope</a:t>
            </a:r>
            <a:r>
              <a:rPr lang="en-US" dirty="0" smtClean="0"/>
              <a:t> is the pipeline for </a:t>
            </a:r>
            <a:r>
              <a:rPr lang="en-US" dirty="0" err="1" smtClean="0"/>
              <a:t>SOLiD</a:t>
            </a:r>
            <a:r>
              <a:rPr lang="en-US" dirty="0" smtClean="0"/>
              <a:t>)</a:t>
            </a:r>
          </a:p>
          <a:p>
            <a:endParaRPr lang="en-US" dirty="0" smtClean="0"/>
          </a:p>
          <a:p>
            <a:r>
              <a:rPr lang="en-US" dirty="0" smtClean="0"/>
              <a:t>DARE will provide options for additional mapping and peak calling in addition to the platform pipeline </a:t>
            </a:r>
          </a:p>
          <a:p>
            <a:endParaRPr lang="en-US" dirty="0" smtClean="0"/>
          </a:p>
          <a:p>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5728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2669" y="152400"/>
            <a:ext cx="7397931" cy="830997"/>
          </a:xfrm>
          <a:prstGeom prst="rect">
            <a:avLst/>
          </a:prstGeom>
          <a:noFill/>
        </p:spPr>
        <p:txBody>
          <a:bodyPr wrap="square" rtlCol="0">
            <a:spAutoFit/>
          </a:bodyPr>
          <a:lstStyle/>
          <a:p>
            <a:r>
              <a:rPr lang="en-US" sz="2400" dirty="0" smtClean="0"/>
              <a:t>Comparing # MACS peaks for Chromosomes I - V</a:t>
            </a:r>
          </a:p>
          <a:p>
            <a:r>
              <a:rPr lang="en-US" sz="2400" dirty="0" smtClean="0"/>
              <a:t> with FDR≤ 40%</a:t>
            </a:r>
            <a:endParaRPr lang="en-US" sz="2400" dirty="0"/>
          </a:p>
        </p:txBody>
      </p:sp>
      <p:graphicFrame>
        <p:nvGraphicFramePr>
          <p:cNvPr id="6" name="Table 5"/>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94999468"/>
              </p:ext>
            </p:extLst>
          </p:nvPr>
        </p:nvGraphicFramePr>
        <p:xfrm>
          <a:off x="6477000" y="1520586"/>
          <a:ext cx="2514600" cy="1527414"/>
        </p:xfrm>
        <a:graphic>
          <a:graphicData uri="http://schemas.openxmlformats.org/drawingml/2006/table">
            <a:tbl>
              <a:tblPr/>
              <a:tblGrid>
                <a:gridCol w="838200"/>
                <a:gridCol w="838200"/>
                <a:gridCol w="838200"/>
              </a:tblGrid>
              <a:tr h="254569">
                <a:tc>
                  <a:txBody>
                    <a:bodyPr/>
                    <a:lstStyle/>
                    <a:p>
                      <a:pPr algn="l" fontAlgn="b"/>
                      <a:r>
                        <a:rPr lang="en-US" sz="1100" b="0" i="0" u="none" strike="noStrike" dirty="0">
                          <a:solidFill>
                            <a:srgbClr val="000000"/>
                          </a:solidFill>
                          <a:effectLst/>
                          <a:latin typeface="Calibri"/>
                        </a:rPr>
                        <a:t>FDR%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BWA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Bowtie</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7</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254569">
                <a:tc>
                  <a:txBody>
                    <a:bodyPr/>
                    <a:lstStyle/>
                    <a:p>
                      <a:pPr algn="l" fontAlgn="b"/>
                      <a:r>
                        <a:rPr lang="en-US" sz="1100" b="0" i="0" u="none" strike="noStrike" dirty="0">
                          <a:solidFill>
                            <a:srgbClr val="000000"/>
                          </a:solidFill>
                          <a:effectLst/>
                          <a:latin typeface="Calibri"/>
                        </a:rPr>
                        <a:t>5-10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10-20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10</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20-40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37</a:t>
                      </a:r>
                    </a:p>
                  </a:txBody>
                  <a:tcPr marL="9525" marR="9525" marT="9525" marB="0" anchor="b">
                    <a:lnL>
                      <a:noFill/>
                    </a:lnL>
                    <a:lnR>
                      <a:noFill/>
                    </a:lnR>
                    <a:lnT>
                      <a:noFill/>
                    </a:lnT>
                    <a:lnB>
                      <a:noFill/>
                    </a:lnB>
                  </a:tcPr>
                </a:tc>
              </a:tr>
            </a:tbl>
          </a:graphicData>
        </a:graphic>
      </p:graphicFrame>
      <p:sp>
        <p:nvSpPr>
          <p:cNvPr id="8" name="TextBox 7"/>
          <p:cNvSpPr txBox="1"/>
          <p:nvPr/>
        </p:nvSpPr>
        <p:spPr>
          <a:xfrm>
            <a:off x="3851365" y="5802868"/>
            <a:ext cx="914400" cy="369332"/>
          </a:xfrm>
          <a:prstGeom prst="rect">
            <a:avLst/>
          </a:prstGeom>
          <a:noFill/>
        </p:spPr>
        <p:txBody>
          <a:bodyPr wrap="square" rtlCol="0">
            <a:spAutoFit/>
          </a:bodyPr>
          <a:lstStyle/>
          <a:p>
            <a:r>
              <a:rPr lang="en-US" dirty="0" smtClean="0"/>
              <a:t>FDR %</a:t>
            </a:r>
            <a:endParaRPr lang="en-US" dirty="0"/>
          </a:p>
        </p:txBody>
      </p:sp>
      <p:sp>
        <p:nvSpPr>
          <p:cNvPr id="9" name="TextBox 8"/>
          <p:cNvSpPr txBox="1"/>
          <p:nvPr/>
        </p:nvSpPr>
        <p:spPr>
          <a:xfrm rot="16200000">
            <a:off x="339633" y="3695700"/>
            <a:ext cx="1828800" cy="381000"/>
          </a:xfrm>
          <a:prstGeom prst="rect">
            <a:avLst/>
          </a:prstGeom>
          <a:noFill/>
        </p:spPr>
        <p:txBody>
          <a:bodyPr wrap="square" rtlCol="0">
            <a:spAutoFit/>
          </a:bodyPr>
          <a:lstStyle/>
          <a:p>
            <a:r>
              <a:rPr lang="en-US" dirty="0" smtClean="0"/>
              <a:t># MACS peaks</a:t>
            </a:r>
            <a:endParaRPr lang="en-US" dirty="0"/>
          </a:p>
        </p:txBody>
      </p:sp>
      <p:sp>
        <p:nvSpPr>
          <p:cNvPr id="10" name="TextBox 9"/>
          <p:cNvSpPr txBox="1"/>
          <p:nvPr/>
        </p:nvSpPr>
        <p:spPr>
          <a:xfrm>
            <a:off x="1110343" y="1268601"/>
            <a:ext cx="3233057" cy="646331"/>
          </a:xfrm>
          <a:prstGeom prst="rect">
            <a:avLst/>
          </a:prstGeom>
          <a:noFill/>
        </p:spPr>
        <p:txBody>
          <a:bodyPr wrap="square" rtlCol="0">
            <a:spAutoFit/>
          </a:bodyPr>
          <a:lstStyle/>
          <a:p>
            <a:r>
              <a:rPr lang="en-US" dirty="0" smtClean="0"/>
              <a:t>Total # MACS peaks: BWA= 56, Bowtie= 57</a:t>
            </a:r>
            <a:endParaRPr lang="en-US" dirty="0"/>
          </a:p>
        </p:txBody>
      </p:sp>
      <p:graphicFrame>
        <p:nvGraphicFramePr>
          <p:cNvPr id="11" name="Chart 10"/>
          <p:cNvGraphicFramePr>
            <a:graphicFrameLocks/>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05271043"/>
              </p:ext>
            </p:extLst>
          </p:nvPr>
        </p:nvGraphicFramePr>
        <p:xfrm>
          <a:off x="1676400" y="2209800"/>
          <a:ext cx="5492931" cy="335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38284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9200" y="637512"/>
            <a:ext cx="6629400" cy="830997"/>
          </a:xfrm>
          <a:prstGeom prst="rect">
            <a:avLst/>
          </a:prstGeom>
          <a:noFill/>
        </p:spPr>
        <p:txBody>
          <a:bodyPr wrap="square" rtlCol="0">
            <a:spAutoFit/>
          </a:bodyPr>
          <a:lstStyle/>
          <a:p>
            <a:r>
              <a:rPr lang="en-US" sz="2400" dirty="0" smtClean="0"/>
              <a:t>Comparing MACS Peaks for Chromosomes I- V with FDR  ≤ 40%  from BWA and Bowtie </a:t>
            </a:r>
            <a:endParaRPr lang="en-US" sz="2400" dirty="0"/>
          </a:p>
        </p:txBody>
      </p:sp>
      <p:sp>
        <p:nvSpPr>
          <p:cNvPr id="5" name="TextBox 4"/>
          <p:cNvSpPr txBox="1"/>
          <p:nvPr/>
        </p:nvSpPr>
        <p:spPr>
          <a:xfrm>
            <a:off x="1219200" y="2057400"/>
            <a:ext cx="6705600" cy="3693319"/>
          </a:xfrm>
          <a:prstGeom prst="rect">
            <a:avLst/>
          </a:prstGeom>
          <a:noFill/>
        </p:spPr>
        <p:txBody>
          <a:bodyPr wrap="square" rtlCol="0">
            <a:spAutoFit/>
          </a:bodyPr>
          <a:lstStyle/>
          <a:p>
            <a:pPr marL="285750" indent="-285750">
              <a:buFont typeface="Arial" pitchFamily="34" charset="0"/>
              <a:buChar char="•"/>
            </a:pPr>
            <a:r>
              <a:rPr lang="en-US" dirty="0" smtClean="0"/>
              <a:t>6 sequences unique to BWA ( not present in Bowtie)</a:t>
            </a:r>
          </a:p>
          <a:p>
            <a:pPr marL="285750" indent="-285750">
              <a:buFont typeface="Arial" pitchFamily="34" charset="0"/>
              <a:buChar char="•"/>
            </a:pPr>
            <a:r>
              <a:rPr lang="en-US" dirty="0" smtClean="0"/>
              <a:t>7 sequences unique to Bowtie ( not present in BWA)</a:t>
            </a:r>
          </a:p>
          <a:p>
            <a:pPr marL="285750" indent="-285750">
              <a:buFont typeface="Arial" pitchFamily="34" charset="0"/>
              <a:buChar char="•"/>
            </a:pPr>
            <a:r>
              <a:rPr lang="en-US" dirty="0" smtClean="0"/>
              <a:t>8 sequences have differing  summit values called by BWA and Bowtie</a:t>
            </a:r>
          </a:p>
          <a:p>
            <a:pPr marL="285750" indent="-285750">
              <a:buFont typeface="Arial" pitchFamily="34" charset="0"/>
              <a:buChar char="•"/>
            </a:pPr>
            <a:endParaRPr lang="en-US" dirty="0"/>
          </a:p>
          <a:p>
            <a:pPr marL="285750" indent="-285750">
              <a:buFont typeface="Arial" pitchFamily="34" charset="0"/>
              <a:buChar char="•"/>
            </a:pPr>
            <a:r>
              <a:rPr lang="en-US" dirty="0" smtClean="0"/>
              <a:t># new summit values in Bowtie w.r.t BWA = 15 ( out of a total of 57)</a:t>
            </a:r>
          </a:p>
          <a:p>
            <a:pPr marL="285750" indent="-285750">
              <a:buFont typeface="Arial" pitchFamily="34" charset="0"/>
              <a:buChar char="•"/>
            </a:pPr>
            <a:endParaRPr lang="en-US" dirty="0"/>
          </a:p>
          <a:p>
            <a:pPr marL="285750" indent="-285750">
              <a:buFont typeface="Arial" pitchFamily="34" charset="0"/>
              <a:buChar char="•"/>
            </a:pPr>
            <a:r>
              <a:rPr lang="en-US" dirty="0" smtClean="0"/>
              <a:t>All summit value differences lie between 20 </a:t>
            </a:r>
            <a:r>
              <a:rPr lang="en-US" dirty="0" err="1" smtClean="0"/>
              <a:t>bp</a:t>
            </a:r>
            <a:r>
              <a:rPr lang="en-US" dirty="0" smtClean="0"/>
              <a:t> to 100 </a:t>
            </a:r>
            <a:r>
              <a:rPr lang="en-US" dirty="0" err="1" smtClean="0"/>
              <a:t>bp</a:t>
            </a:r>
            <a:r>
              <a:rPr lang="en-US" dirty="0" smtClean="0"/>
              <a:t> except two summit peaks: </a:t>
            </a:r>
          </a:p>
          <a:p>
            <a:r>
              <a:rPr lang="en-US" dirty="0"/>
              <a:t>	</a:t>
            </a:r>
            <a:r>
              <a:rPr lang="en-US" dirty="0" smtClean="0"/>
              <a:t>1. chromosome II: summit difference =220 </a:t>
            </a:r>
            <a:r>
              <a:rPr lang="en-US" dirty="0" err="1" smtClean="0"/>
              <a:t>bp</a:t>
            </a:r>
            <a:endParaRPr lang="en-US" dirty="0" smtClean="0"/>
          </a:p>
          <a:p>
            <a:r>
              <a:rPr lang="en-US" dirty="0"/>
              <a:t>	</a:t>
            </a:r>
            <a:r>
              <a:rPr lang="en-US" dirty="0" smtClean="0"/>
              <a:t>2. chromosome III: summit difference= 4031 </a:t>
            </a:r>
            <a:r>
              <a:rPr lang="en-US" dirty="0" err="1" smtClean="0"/>
              <a:t>bp</a:t>
            </a:r>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3521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25" t="12646" r="55623" b="10653"/>
          <a:stretch/>
        </p:blipFill>
        <p:spPr bwMode="auto">
          <a:xfrm>
            <a:off x="1062986" y="762000"/>
            <a:ext cx="8004813" cy="592943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 name="TextBox 3"/>
          <p:cNvSpPr txBox="1"/>
          <p:nvPr/>
        </p:nvSpPr>
        <p:spPr>
          <a:xfrm>
            <a:off x="1371600" y="178064"/>
            <a:ext cx="7424661" cy="369332"/>
          </a:xfrm>
          <a:prstGeom prst="rect">
            <a:avLst/>
          </a:prstGeom>
          <a:noFill/>
        </p:spPr>
        <p:txBody>
          <a:bodyPr wrap="none" rtlCol="0">
            <a:spAutoFit/>
          </a:bodyPr>
          <a:lstStyle/>
          <a:p>
            <a:r>
              <a:rPr lang="en-US" dirty="0" err="1" smtClean="0"/>
              <a:t>Wormbase</a:t>
            </a:r>
            <a:r>
              <a:rPr lang="en-US" dirty="0" smtClean="0"/>
              <a:t> </a:t>
            </a:r>
            <a:r>
              <a:rPr lang="en-US" i="1" dirty="0" smtClean="0"/>
              <a:t>C. </a:t>
            </a:r>
            <a:r>
              <a:rPr lang="en-US" i="1" dirty="0" err="1" smtClean="0"/>
              <a:t>elegans</a:t>
            </a:r>
            <a:r>
              <a:rPr lang="en-US" i="1" dirty="0" smtClean="0"/>
              <a:t> </a:t>
            </a:r>
            <a:r>
              <a:rPr lang="en-US" dirty="0" smtClean="0"/>
              <a:t>browser with uploaded MACS output file (from DARE) </a:t>
            </a:r>
            <a:endParaRPr lang="en-US" dirty="0"/>
          </a:p>
        </p:txBody>
      </p:sp>
      <p:sp>
        <p:nvSpPr>
          <p:cNvPr id="5" name="Oval 4"/>
          <p:cNvSpPr/>
          <p:nvPr/>
        </p:nvSpPr>
        <p:spPr>
          <a:xfrm>
            <a:off x="6971259" y="4114800"/>
            <a:ext cx="1105941"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24600" y="4381500"/>
            <a:ext cx="533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84340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MEME analysis of highly significant peaks from MACS and </a:t>
            </a:r>
            <a:r>
              <a:rPr lang="en-US" dirty="0" err="1" smtClean="0"/>
              <a:t>Peakseq</a:t>
            </a:r>
            <a:r>
              <a:rPr lang="en-US" dirty="0" smtClean="0"/>
              <a:t> (provided by </a:t>
            </a:r>
            <a:r>
              <a:rPr lang="en-US" dirty="0" err="1" smtClean="0"/>
              <a:t>modEncode</a:t>
            </a:r>
            <a:r>
              <a:rPr lang="en-US" dirty="0" smtClean="0"/>
              <a:t>) did not uncover the NR4A NR canonical site</a:t>
            </a:r>
          </a:p>
          <a:p>
            <a:endParaRPr lang="en-US" dirty="0"/>
          </a:p>
          <a:p>
            <a:pPr lvl="1"/>
            <a:r>
              <a:rPr lang="en-US" dirty="0"/>
              <a:t>NHR-6 may have unexpected binding properties (although no significant motifs were found within the peak sequences)</a:t>
            </a:r>
          </a:p>
          <a:p>
            <a:pPr lvl="1"/>
            <a:endParaRPr lang="en-US" dirty="0" smtClean="0"/>
          </a:p>
          <a:p>
            <a:pPr lvl="1"/>
            <a:r>
              <a:rPr lang="en-US" dirty="0" smtClean="0"/>
              <a:t>Incorrect peak boundaries</a:t>
            </a:r>
          </a:p>
          <a:p>
            <a:pPr lvl="1"/>
            <a:endParaRPr lang="en-US" dirty="0" smtClean="0"/>
          </a:p>
          <a:p>
            <a:pPr lvl="1"/>
            <a:endParaRPr lang="en-US" dirty="0" smtClean="0"/>
          </a:p>
          <a:p>
            <a:pPr lvl="1"/>
            <a:r>
              <a:rPr lang="en-US" dirty="0" smtClean="0"/>
              <a:t>Develop other approaches </a:t>
            </a:r>
            <a:r>
              <a:rPr lang="en-US" dirty="0" smtClean="0">
                <a:sym typeface="Wingdings" pitchFamily="2" charset="2"/>
              </a:rPr>
              <a:t> search peak sequences with TF binding site databases</a:t>
            </a:r>
          </a:p>
          <a:p>
            <a:pPr lvl="2"/>
            <a:r>
              <a:rPr lang="en-US" dirty="0" smtClean="0">
                <a:sym typeface="Wingdings" pitchFamily="2" charset="2"/>
              </a:rPr>
              <a:t>Could this type of function be incorporated into DARE?</a:t>
            </a:r>
            <a:r>
              <a:rPr lang="en-US" dirty="0" smtClean="0"/>
              <a: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69542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case for Advanced, Scalable and Extensible NGS Analytics</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299" y="1241614"/>
            <a:ext cx="5822793" cy="3368486"/>
          </a:xfrm>
        </p:spPr>
      </p:pic>
      <p:sp>
        <p:nvSpPr>
          <p:cNvPr id="4" name="Rectangle 3"/>
          <p:cNvSpPr/>
          <p:nvPr/>
        </p:nvSpPr>
        <p:spPr>
          <a:xfrm>
            <a:off x="850900" y="4610100"/>
            <a:ext cx="8267700" cy="2031325"/>
          </a:xfrm>
          <a:prstGeom prst="rect">
            <a:avLst/>
          </a:prstGeom>
        </p:spPr>
        <p:txBody>
          <a:bodyPr wrap="square">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situation with NHR-6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Optimize sonication/DNA isolation procedures to generate appropriate fragment lengths for </a:t>
            </a:r>
            <a:r>
              <a:rPr lang="en-US" dirty="0" err="1" smtClean="0"/>
              <a:t>SOLiD</a:t>
            </a:r>
            <a:r>
              <a:rPr lang="en-US" dirty="0" smtClean="0"/>
              <a:t> (~250 </a:t>
            </a:r>
            <a:r>
              <a:rPr lang="en-US" dirty="0" err="1" smtClean="0"/>
              <a:t>bp</a:t>
            </a:r>
            <a:r>
              <a:rPr lang="en-US" dirty="0" smtClean="0"/>
              <a:t>)</a:t>
            </a:r>
          </a:p>
          <a:p>
            <a:endParaRPr lang="en-US" dirty="0" smtClean="0"/>
          </a:p>
          <a:p>
            <a:r>
              <a:rPr lang="en-US" dirty="0" smtClean="0"/>
              <a:t>We have been successful at anti-GFP IP and we get more DNA from our IP than we do from identically treated non-transgenic controls</a:t>
            </a:r>
          </a:p>
          <a:p>
            <a:endParaRPr lang="en-US" dirty="0"/>
          </a:p>
          <a:p>
            <a:r>
              <a:rPr lang="en-US" dirty="0" smtClean="0"/>
              <a:t>Working towards tissue-specific gene expression studies (WT vs. mutant)</a:t>
            </a:r>
          </a:p>
          <a:p>
            <a:endParaRPr lang="en-US" dirty="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41225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Rashika</a:t>
            </a:r>
            <a:r>
              <a:rPr lang="en-US" dirty="0" smtClean="0"/>
              <a:t> </a:t>
            </a:r>
            <a:r>
              <a:rPr lang="en-US" dirty="0" err="1" smtClean="0"/>
              <a:t>Rangaraj</a:t>
            </a:r>
            <a:endParaRPr lang="en-US" dirty="0" smtClean="0"/>
          </a:p>
          <a:p>
            <a:r>
              <a:rPr lang="en-US" dirty="0" smtClean="0"/>
              <a:t>Jeremy </a:t>
            </a:r>
            <a:r>
              <a:rPr lang="en-US" dirty="0" err="1" smtClean="0"/>
              <a:t>Harmson</a:t>
            </a:r>
            <a:endParaRPr lang="en-US" dirty="0" smtClean="0"/>
          </a:p>
          <a:p>
            <a:r>
              <a:rPr lang="en-US" dirty="0" smtClean="0"/>
              <a:t>Dr. </a:t>
            </a:r>
            <a:r>
              <a:rPr lang="en-US" dirty="0" err="1" smtClean="0"/>
              <a:t>Joohyun</a:t>
            </a:r>
            <a:r>
              <a:rPr lang="en-US" dirty="0" smtClean="0"/>
              <a:t> Kim</a:t>
            </a:r>
          </a:p>
          <a:p>
            <a:r>
              <a:rPr lang="en-US" dirty="0" smtClean="0"/>
              <a:t>Dr. Brian Rowan (Mentor)</a:t>
            </a:r>
          </a:p>
          <a:p>
            <a:r>
              <a:rPr lang="en-US" dirty="0" smtClean="0"/>
              <a:t>Funding by INBRE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25585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DARE-NGS: Integrating Applications and CI</a:t>
            </a:r>
            <a:endParaRPr lang="en-US" sz="2400" dirty="0"/>
          </a:p>
        </p:txBody>
      </p:sp>
      <p:pic>
        <p:nvPicPr>
          <p:cNvPr id="4" name="Picture 3" descr="types_da.tif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283853" y="1882342"/>
            <a:ext cx="6979901" cy="1896389"/>
          </a:xfrm>
          <a:prstGeom prst="rect">
            <a:avLst/>
          </a:prstGeom>
        </p:spPr>
      </p:pic>
      <p:sp>
        <p:nvSpPr>
          <p:cNvPr id="5" name="TextBox 4"/>
          <p:cNvSpPr txBox="1"/>
          <p:nvPr/>
        </p:nvSpPr>
        <p:spPr>
          <a:xfrm>
            <a:off x="648829" y="3854182"/>
            <a:ext cx="2159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ChIP-Seq pipeline</a:t>
            </a:r>
            <a:endParaRPr lang="en-US" dirty="0"/>
          </a:p>
        </p:txBody>
      </p:sp>
      <p:sp>
        <p:nvSpPr>
          <p:cNvPr id="6" name="Right Arrow Callout 5"/>
          <p:cNvSpPr/>
          <p:nvPr/>
        </p:nvSpPr>
        <p:spPr>
          <a:xfrm>
            <a:off x="1283853" y="441679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Mapping</a:t>
            </a:r>
            <a:endParaRPr lang="en-US" dirty="0"/>
          </a:p>
        </p:txBody>
      </p:sp>
      <p:sp>
        <p:nvSpPr>
          <p:cNvPr id="9" name="Right Arrow Callout 8"/>
          <p:cNvSpPr/>
          <p:nvPr/>
        </p:nvSpPr>
        <p:spPr>
          <a:xfrm>
            <a:off x="4597568" y="448582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Peak Calling</a:t>
            </a:r>
            <a:endParaRPr lang="en-US" dirty="0"/>
          </a:p>
        </p:txBody>
      </p:sp>
      <p:sp>
        <p:nvSpPr>
          <p:cNvPr id="10" name="Chevron 9"/>
          <p:cNvSpPr/>
          <p:nvPr/>
        </p:nvSpPr>
        <p:spPr>
          <a:xfrm>
            <a:off x="3395998" y="4499628"/>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1" name="Chevron 10"/>
          <p:cNvSpPr/>
          <p:nvPr/>
        </p:nvSpPr>
        <p:spPr>
          <a:xfrm>
            <a:off x="101600" y="4596269"/>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2" name="Chevron 11"/>
          <p:cNvSpPr/>
          <p:nvPr/>
        </p:nvSpPr>
        <p:spPr>
          <a:xfrm>
            <a:off x="6654493" y="4569195"/>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Direct Access Storage 12"/>
          <p:cNvSpPr/>
          <p:nvPr/>
        </p:nvSpPr>
        <p:spPr>
          <a:xfrm>
            <a:off x="4763227" y="5824980"/>
            <a:ext cx="1145257" cy="341693"/>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Curved Up Arrow 13"/>
          <p:cNvSpPr/>
          <p:nvPr/>
        </p:nvSpPr>
        <p:spPr>
          <a:xfrm>
            <a:off x="4376143" y="5548865"/>
            <a:ext cx="1753219" cy="22089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triped Right Arrow 15"/>
          <p:cNvSpPr/>
          <p:nvPr/>
        </p:nvSpPr>
        <p:spPr>
          <a:xfrm>
            <a:off x="7854970" y="4569195"/>
            <a:ext cx="1174730" cy="772583"/>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hevron 16"/>
          <p:cNvSpPr/>
          <p:nvPr/>
        </p:nvSpPr>
        <p:spPr>
          <a:xfrm>
            <a:off x="3395998" y="3854182"/>
            <a:ext cx="532878" cy="24904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8" name="TextBox 17"/>
          <p:cNvSpPr txBox="1"/>
          <p:nvPr/>
        </p:nvSpPr>
        <p:spPr>
          <a:xfrm>
            <a:off x="4012252" y="3778732"/>
            <a:ext cx="2203661" cy="369332"/>
          </a:xfrm>
          <a:prstGeom prst="rect">
            <a:avLst/>
          </a:prstGeom>
          <a:noFill/>
        </p:spPr>
        <p:txBody>
          <a:bodyPr wrap="none" rtlCol="0">
            <a:spAutoFit/>
          </a:bodyPr>
          <a:lstStyle/>
          <a:p>
            <a:r>
              <a:rPr lang="en-US" dirty="0" smtClean="0"/>
              <a:t>:  Data processing</a:t>
            </a:r>
            <a:endParaRPr lang="en-US" dirty="0"/>
          </a:p>
        </p:txBody>
      </p:sp>
      <p:sp>
        <p:nvSpPr>
          <p:cNvPr id="19" name="Direct Access Storage 18"/>
          <p:cNvSpPr/>
          <p:nvPr/>
        </p:nvSpPr>
        <p:spPr>
          <a:xfrm>
            <a:off x="6654493" y="3854182"/>
            <a:ext cx="579258" cy="231784"/>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p:cNvSpPr txBox="1"/>
          <p:nvPr/>
        </p:nvSpPr>
        <p:spPr>
          <a:xfrm>
            <a:off x="7265083" y="3778732"/>
            <a:ext cx="1586116" cy="369332"/>
          </a:xfrm>
          <a:prstGeom prst="rect">
            <a:avLst/>
          </a:prstGeom>
          <a:noFill/>
        </p:spPr>
        <p:txBody>
          <a:bodyPr wrap="none" rtlCol="0">
            <a:spAutoFit/>
          </a:bodyPr>
          <a:lstStyle/>
          <a:p>
            <a:r>
              <a:rPr lang="en-US" dirty="0" smtClean="0"/>
              <a:t>:  Databases</a:t>
            </a:r>
            <a:endParaRPr lang="en-US" dirty="0"/>
          </a:p>
        </p:txBody>
      </p:sp>
      <p:sp>
        <p:nvSpPr>
          <p:cNvPr id="22" name="Rectangle 21"/>
          <p:cNvSpPr/>
          <p:nvPr/>
        </p:nvSpPr>
        <p:spPr>
          <a:xfrm>
            <a:off x="55221" y="4375375"/>
            <a:ext cx="9029699" cy="181890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Callout 20"/>
          <p:cNvSpPr/>
          <p:nvPr/>
        </p:nvSpPr>
        <p:spPr>
          <a:xfrm>
            <a:off x="1436253" y="4610611"/>
            <a:ext cx="1987901" cy="96640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Mapping</a:t>
            </a:r>
          </a:p>
          <a:p>
            <a:pPr algn="ctr"/>
            <a:r>
              <a:rPr lang="en-US" sz="1600" dirty="0" smtClean="0"/>
              <a:t>With BFAST &amp;</a:t>
            </a:r>
          </a:p>
          <a:p>
            <a:pPr algn="ctr"/>
            <a:r>
              <a:rPr lang="en-US" sz="1600" dirty="0" smtClean="0"/>
              <a:t>HPC </a:t>
            </a:r>
            <a:endParaRPr lang="en-US" sz="1600" dirty="0"/>
          </a:p>
        </p:txBody>
      </p:sp>
      <p:sp>
        <p:nvSpPr>
          <p:cNvPr id="23" name="Right Arrow Callout 22"/>
          <p:cNvSpPr/>
          <p:nvPr/>
        </p:nvSpPr>
        <p:spPr>
          <a:xfrm>
            <a:off x="1814131" y="4899994"/>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Mapping</a:t>
            </a:r>
          </a:p>
          <a:p>
            <a:pPr algn="ctr"/>
            <a:r>
              <a:rPr lang="en-US" dirty="0" smtClean="0"/>
              <a:t>Using Cloud</a:t>
            </a:r>
            <a:endParaRPr lang="en-US" dirty="0"/>
          </a:p>
        </p:txBody>
      </p:sp>
      <p:sp>
        <p:nvSpPr>
          <p:cNvPr id="24" name="Right Arrow Callout 23"/>
          <p:cNvSpPr/>
          <p:nvPr/>
        </p:nvSpPr>
        <p:spPr>
          <a:xfrm>
            <a:off x="4749968" y="4761936"/>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Other Peak Caller</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0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55839445"/>
              </p:ext>
            </p:extLst>
          </p:nvPr>
        </p:nvGraphicFramePr>
        <p:xfrm>
          <a:off x="130690" y="852207"/>
          <a:ext cx="8866207" cy="5638799"/>
        </p:xfrm>
        <a:graphic>
          <a:graphicData uri="http://schemas.openxmlformats.org/drawingml/2006/table">
            <a:tbl>
              <a:tblPr firstRow="1" bandRow="1">
                <a:tableStyleId>{5C22544A-7EE6-4342-B048-85BDC9FD1C3A}</a:tableStyleId>
              </a:tblPr>
              <a:tblGrid>
                <a:gridCol w="1418710"/>
                <a:gridCol w="1714500"/>
                <a:gridCol w="1947585"/>
                <a:gridCol w="1945784"/>
                <a:gridCol w="1839628"/>
              </a:tblGrid>
              <a:tr h="370840">
                <a:tc>
                  <a:txBody>
                    <a:bodyPr/>
                    <a:lstStyle/>
                    <a:p>
                      <a:r>
                        <a:rPr lang="en-US" sz="1600" dirty="0" smtClean="0"/>
                        <a:t>Time Line</a:t>
                      </a:r>
                      <a:endParaRPr lang="en-US" sz="1600" dirty="0"/>
                    </a:p>
                  </a:txBody>
                  <a:tcPr/>
                </a:tc>
                <a:tc>
                  <a:txBody>
                    <a:bodyPr/>
                    <a:lstStyle/>
                    <a:p>
                      <a:r>
                        <a:rPr lang="en-US" sz="1600" dirty="0" smtClean="0"/>
                        <a:t>Oct 2011</a:t>
                      </a:r>
                    </a:p>
                    <a:p>
                      <a:r>
                        <a:rPr lang="en-US" sz="1600" dirty="0" smtClean="0"/>
                        <a:t>- Jan 2012</a:t>
                      </a:r>
                      <a:endParaRPr lang="en-US" sz="1600" dirty="0"/>
                    </a:p>
                  </a:txBody>
                  <a:tcPr/>
                </a:tc>
                <a:tc>
                  <a:txBody>
                    <a:bodyPr/>
                    <a:lstStyle/>
                    <a:p>
                      <a:r>
                        <a:rPr lang="en-US" sz="1600" dirty="0" smtClean="0"/>
                        <a:t>  Jan 2012</a:t>
                      </a:r>
                    </a:p>
                    <a:p>
                      <a:r>
                        <a:rPr lang="en-US" sz="1600" dirty="0" smtClean="0"/>
                        <a:t>- Mar 2012</a:t>
                      </a:r>
                      <a:endParaRPr lang="en-US" sz="1600" dirty="0"/>
                    </a:p>
                  </a:txBody>
                  <a:tcPr/>
                </a:tc>
                <a:tc>
                  <a:txBody>
                    <a:bodyPr/>
                    <a:lstStyle/>
                    <a:p>
                      <a:r>
                        <a:rPr lang="en-US" sz="1600" dirty="0" smtClean="0"/>
                        <a:t>Apr 2012</a:t>
                      </a:r>
                    </a:p>
                    <a:p>
                      <a:r>
                        <a:rPr lang="en-US" sz="1600" dirty="0" smtClean="0"/>
                        <a:t>- June 2012</a:t>
                      </a:r>
                      <a:endParaRPr lang="en-US" sz="1600" dirty="0"/>
                    </a:p>
                  </a:txBody>
                  <a:tcPr/>
                </a:tc>
                <a:tc>
                  <a:txBody>
                    <a:bodyPr/>
                    <a:lstStyle/>
                    <a:p>
                      <a:r>
                        <a:rPr lang="en-US" sz="1600" dirty="0" smtClean="0"/>
                        <a:t>July 2012</a:t>
                      </a:r>
                    </a:p>
                    <a:p>
                      <a:r>
                        <a:rPr lang="en-US" sz="1600" dirty="0" smtClean="0"/>
                        <a:t>- Sep 2012</a:t>
                      </a:r>
                      <a:endParaRPr lang="en-US" sz="1600" dirty="0"/>
                    </a:p>
                  </a:txBody>
                  <a:tcPr/>
                </a:tc>
              </a:tr>
              <a:tr h="370840">
                <a:tc>
                  <a:txBody>
                    <a:bodyPr/>
                    <a:lstStyle/>
                    <a:p>
                      <a:r>
                        <a:rPr lang="en-US" sz="1600" dirty="0" smtClean="0"/>
                        <a:t>User Community</a:t>
                      </a:r>
                      <a:endParaRPr lang="en-US" sz="1600" dirty="0"/>
                    </a:p>
                  </a:txBody>
                  <a:tcPr/>
                </a:tc>
                <a:tc>
                  <a:txBody>
                    <a:bodyPr/>
                    <a:lstStyle/>
                    <a:p>
                      <a:pPr>
                        <a:buFont typeface="Arial"/>
                        <a:buChar char="•"/>
                      </a:pPr>
                      <a:r>
                        <a:rPr lang="en-US" sz="1600" dirty="0" smtClean="0"/>
                        <a:t> </a:t>
                      </a:r>
                      <a:r>
                        <a:rPr lang="en-US" sz="1600" dirty="0" err="1" smtClean="0"/>
                        <a:t>Gissendanner</a:t>
                      </a:r>
                      <a:r>
                        <a:rPr lang="en-US" sz="1600" dirty="0" smtClean="0"/>
                        <a:t> Lab (LBRN PI)</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600" baseline="0" dirty="0" smtClean="0"/>
                        <a:t> </a:t>
                      </a:r>
                      <a:r>
                        <a:rPr lang="en-US" sz="1600" dirty="0" smtClean="0"/>
                        <a:t>Ham (LSU)</a:t>
                      </a:r>
                    </a:p>
                    <a:p>
                      <a:endParaRPr lang="en-US" sz="1600" dirty="0" smtClean="0"/>
                    </a:p>
                  </a:txBody>
                  <a:tcPr/>
                </a:tc>
                <a:tc>
                  <a:txBody>
                    <a:bodyPr/>
                    <a:lstStyle/>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Flemington </a:t>
                      </a:r>
                    </a:p>
                    <a:p>
                      <a:pPr marL="0" marR="0" indent="0" algn="l" defTabSz="914353" rtl="0" eaLnBrk="1" fontAlgn="auto" latinLnBrk="0" hangingPunct="1">
                        <a:lnSpc>
                          <a:spcPct val="100000"/>
                        </a:lnSpc>
                        <a:spcBef>
                          <a:spcPts val="0"/>
                        </a:spcBef>
                        <a:spcAft>
                          <a:spcPts val="0"/>
                        </a:spcAft>
                        <a:buClrTx/>
                        <a:buSzTx/>
                        <a:buFont typeface="Arial"/>
                        <a:buNone/>
                        <a:tabLst/>
                        <a:defRPr/>
                      </a:pPr>
                      <a:r>
                        <a:rPr lang="en-US" sz="1600" dirty="0" smtClean="0"/>
                        <a:t>(</a:t>
                      </a:r>
                      <a:r>
                        <a:rPr lang="en-US" sz="1600" dirty="0" err="1" smtClean="0"/>
                        <a:t>Tul</a:t>
                      </a:r>
                      <a:r>
                        <a:rPr lang="en-US" sz="1600" dirty="0" smtClean="0"/>
                        <a:t>/LONI)</a:t>
                      </a:r>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a:t>
                      </a:r>
                      <a:r>
                        <a:rPr lang="en-US" sz="1600" dirty="0" err="1" smtClean="0"/>
                        <a:t>Rankinen</a:t>
                      </a:r>
                      <a:r>
                        <a:rPr lang="en-US" sz="1600" baseline="0" dirty="0" smtClean="0"/>
                        <a:t> (PBRC)</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baseline="0" dirty="0" smtClean="0"/>
                        <a:t> All LBRN-PI</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Other</a:t>
                      </a:r>
                      <a:r>
                        <a:rPr lang="en-US" sz="1600" baseline="0" dirty="0" smtClean="0"/>
                        <a:t> </a:t>
                      </a:r>
                      <a:r>
                        <a:rPr lang="en-US" sz="1600" dirty="0" smtClean="0"/>
                        <a:t>LONI-PIs</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dirty="0" smtClean="0"/>
                        <a:t>             </a:t>
                      </a:r>
                    </a:p>
                  </a:txBody>
                  <a:tcPr/>
                </a:tc>
                <a:tc>
                  <a:txBody>
                    <a:bodyPr/>
                    <a:lstStyle/>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XSEDE-GW</a:t>
                      </a:r>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endParaRPr lang="en-US" sz="1600" dirty="0"/>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r>
              <a:tr h="370840">
                <a:tc>
                  <a:txBody>
                    <a:bodyPr/>
                    <a:lstStyle/>
                    <a:p>
                      <a:r>
                        <a:rPr lang="en-US" sz="1600" dirty="0" err="1" smtClean="0"/>
                        <a:t>Devel</a:t>
                      </a:r>
                      <a:r>
                        <a:rPr lang="en-US" sz="1600" baseline="0" dirty="0" smtClean="0"/>
                        <a:t> Focus</a:t>
                      </a:r>
                      <a:endParaRPr lang="en-US" sz="1600" dirty="0" smtClean="0"/>
                    </a:p>
                  </a:txBody>
                  <a:tcPr/>
                </a:tc>
                <a:tc>
                  <a:txBody>
                    <a:bodyPr/>
                    <a:lstStyle/>
                    <a:p>
                      <a:pPr marL="285750" indent="-285750">
                        <a:buFont typeface="Wingdings" charset="2"/>
                        <a:buChar char="§"/>
                      </a:pPr>
                      <a:r>
                        <a:rPr lang="en-US" sz="1600" dirty="0" smtClean="0"/>
                        <a:t>Accounting</a:t>
                      </a:r>
                      <a:r>
                        <a:rPr lang="en-US" sz="1600" baseline="0" dirty="0" smtClean="0"/>
                        <a:t> with HPC</a:t>
                      </a:r>
                    </a:p>
                    <a:p>
                      <a:pPr marL="285750" indent="-285750">
                        <a:buFont typeface="Wingdings" charset="2"/>
                        <a:buChar char="§"/>
                      </a:pPr>
                      <a:endParaRPr lang="en-US" sz="1600" baseline="0" dirty="0" smtClean="0"/>
                    </a:p>
                    <a:p>
                      <a:pPr marL="0" indent="0">
                        <a:buFont typeface="Wingdings" charset="2"/>
                        <a:buNone/>
                      </a:pPr>
                      <a:r>
                        <a:rPr lang="en-US" sz="1600" baseline="0" dirty="0" smtClean="0"/>
                        <a:t> </a:t>
                      </a:r>
                      <a:endParaRPr lang="en-US" sz="1600" dirty="0"/>
                    </a:p>
                  </a:txBody>
                  <a:tcPr/>
                </a:tc>
                <a:tc>
                  <a:txBody>
                    <a:bodyPr/>
                    <a:lstStyle/>
                    <a:p>
                      <a:pPr marL="285750" indent="-285750">
                        <a:buFont typeface="Wingdings" charset="2"/>
                        <a:buChar char="§"/>
                      </a:pPr>
                      <a:r>
                        <a:rPr lang="en-US" sz="1600" dirty="0" smtClean="0"/>
                        <a:t>RNA-</a:t>
                      </a:r>
                      <a:r>
                        <a:rPr lang="en-US" sz="1600" dirty="0" err="1" smtClean="0"/>
                        <a:t>Seq</a:t>
                      </a:r>
                      <a:r>
                        <a:rPr lang="en-US" sz="1600" dirty="0" smtClean="0"/>
                        <a:t> pipeline</a:t>
                      </a:r>
                    </a:p>
                  </a:txBody>
                  <a:tcPr/>
                </a:tc>
                <a:tc>
                  <a:txBody>
                    <a:bodyPr/>
                    <a:lstStyle/>
                    <a:p>
                      <a:pPr marL="285750" indent="-285750">
                        <a:buFont typeface="Wingdings" charset="2"/>
                        <a:buChar char="§"/>
                      </a:pPr>
                      <a:r>
                        <a:rPr lang="en-US" sz="1600" dirty="0" smtClean="0"/>
                        <a:t>Community</a:t>
                      </a:r>
                      <a:r>
                        <a:rPr lang="en-US" sz="1600" baseline="0" dirty="0" smtClean="0"/>
                        <a:t> Engagement</a:t>
                      </a:r>
                    </a:p>
                    <a:p>
                      <a:pPr marL="285750" indent="-285750">
                        <a:buFont typeface="Wingdings" charset="2"/>
                        <a:buChar char="§"/>
                      </a:pPr>
                      <a:r>
                        <a:rPr lang="en-US" sz="1600" baseline="0" dirty="0" smtClean="0"/>
                        <a:t>More alternative tool </a:t>
                      </a:r>
                      <a:r>
                        <a:rPr lang="en-US" sz="1600" baseline="0" dirty="0" err="1" smtClean="0"/>
                        <a:t>Integratio</a:t>
                      </a:r>
                      <a:endParaRPr lang="en-US" sz="1600" dirty="0"/>
                    </a:p>
                  </a:txBody>
                  <a:tcPr/>
                </a:tc>
                <a:tc>
                  <a:txBody>
                    <a:bodyPr/>
                    <a:lstStyle/>
                    <a:p>
                      <a:pPr marL="285750" indent="-285750">
                        <a:buFont typeface="Wingdings" charset="2"/>
                        <a:buChar char="§"/>
                      </a:pPr>
                      <a:r>
                        <a:rPr lang="en-US" sz="1600" dirty="0" smtClean="0"/>
                        <a:t>Type III service development</a:t>
                      </a:r>
                    </a:p>
                    <a:p>
                      <a:pPr marL="285750" marR="0" indent="-285750" algn="l" defTabSz="914353" rtl="0" eaLnBrk="1" fontAlgn="auto" latinLnBrk="0" hangingPunct="1">
                        <a:lnSpc>
                          <a:spcPct val="100000"/>
                        </a:lnSpc>
                        <a:spcBef>
                          <a:spcPts val="0"/>
                        </a:spcBef>
                        <a:spcAft>
                          <a:spcPts val="0"/>
                        </a:spcAft>
                        <a:buClrTx/>
                        <a:buSzTx/>
                        <a:buFont typeface="Wingdings" charset="2"/>
                        <a:buChar char="§"/>
                        <a:tabLst/>
                        <a:defRPr/>
                      </a:pPr>
                      <a:r>
                        <a:rPr lang="en-US" sz="1600" dirty="0" smtClean="0"/>
                        <a:t>XSEDE Resource Integration</a:t>
                      </a:r>
                    </a:p>
                    <a:p>
                      <a:pPr marL="285750" indent="-285750">
                        <a:buFont typeface="Wingdings" charset="2"/>
                        <a:buChar char="§"/>
                      </a:pPr>
                      <a:endParaRPr lang="en-US" sz="1600" dirty="0"/>
                    </a:p>
                  </a:txBody>
                  <a:tcPr/>
                </a:tc>
              </a:tr>
            </a:tbl>
          </a:graphicData>
        </a:graphic>
      </p:graphicFrame>
      <p:sp>
        <p:nvSpPr>
          <p:cNvPr id="4" name="Rectangle 3"/>
          <p:cNvSpPr/>
          <p:nvPr/>
        </p:nvSpPr>
        <p:spPr>
          <a:xfrm>
            <a:off x="3803052" y="1928306"/>
            <a:ext cx="3374496"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6" name="Rectangle 5"/>
          <p:cNvSpPr/>
          <p:nvPr/>
        </p:nvSpPr>
        <p:spPr>
          <a:xfrm>
            <a:off x="4753897" y="2311764"/>
            <a:ext cx="2423651"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7" name="Rectangle 6"/>
          <p:cNvSpPr/>
          <p:nvPr/>
        </p:nvSpPr>
        <p:spPr>
          <a:xfrm>
            <a:off x="5211097" y="3237223"/>
            <a:ext cx="376988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177548" y="3710007"/>
            <a:ext cx="1811364"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177548" y="4132809"/>
            <a:ext cx="1801818"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1610806"/>
            <a:ext cx="185829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12" name="Rectangle 11"/>
          <p:cNvSpPr/>
          <p:nvPr/>
        </p:nvSpPr>
        <p:spPr>
          <a:xfrm>
            <a:off x="5211097" y="2756264"/>
            <a:ext cx="3005803"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658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NGS Analytics: Unique </a:t>
            </a:r>
            <a:r>
              <a:rPr lang="en-US" dirty="0" smtClean="0"/>
              <a:t>challenge</a:t>
            </a:r>
            <a:r>
              <a:rPr lang="en-US" dirty="0" smtClean="0"/>
              <a:t>s</a:t>
            </a:r>
          </a:p>
          <a:p>
            <a:pPr lvl="1"/>
            <a:r>
              <a:rPr lang="en-US" dirty="0" smtClean="0"/>
              <a:t>Scale </a:t>
            </a:r>
            <a:r>
              <a:rPr lang="en-US" dirty="0" smtClean="0"/>
              <a:t>of compute and data intensive</a:t>
            </a:r>
            <a:r>
              <a:rPr lang="en-US" dirty="0" smtClean="0"/>
              <a:t> </a:t>
            </a:r>
          </a:p>
          <a:p>
            <a:pPr lvl="1"/>
            <a:r>
              <a:rPr lang="en-US" dirty="0" smtClean="0"/>
              <a:t>Sophistication and range of  analytical requirements</a:t>
            </a:r>
            <a:endParaRPr lang="en-US" dirty="0" smtClean="0"/>
          </a:p>
          <a:p>
            <a:r>
              <a:rPr lang="en-US" dirty="0" smtClean="0"/>
              <a:t>DARE-based Gateway:</a:t>
            </a:r>
          </a:p>
          <a:p>
            <a:pPr lvl="1"/>
            <a:r>
              <a:rPr lang="en-US" dirty="0" smtClean="0"/>
              <a:t>Need for community (provided) solution</a:t>
            </a:r>
          </a:p>
          <a:p>
            <a:pPr lvl="2"/>
            <a:r>
              <a:rPr lang="en-US" dirty="0" smtClean="0"/>
              <a:t>Brings Application Scientists/UI, Middleware and HPC Resource Providers together</a:t>
            </a:r>
          </a:p>
          <a:p>
            <a:pPr lvl="1"/>
            <a:r>
              <a:rPr lang="en-US" dirty="0" smtClean="0"/>
              <a:t>Scalable Solution:</a:t>
            </a:r>
          </a:p>
          <a:p>
            <a:pPr lvl="2"/>
            <a:r>
              <a:rPr lang="en-US" dirty="0" smtClean="0"/>
              <a:t>Application Scenarios</a:t>
            </a:r>
          </a:p>
          <a:p>
            <a:pPr lvl="3"/>
            <a:r>
              <a:rPr lang="en-US" dirty="0" smtClean="0"/>
              <a:t>NGS (Type I, II, and III) and HTHP (Molecular Dynamics)</a:t>
            </a:r>
          </a:p>
          <a:p>
            <a:pPr lvl="2"/>
            <a:r>
              <a:rPr lang="en-US" dirty="0" smtClean="0"/>
              <a:t>Over Infrastructure </a:t>
            </a:r>
          </a:p>
          <a:p>
            <a:pPr lvl="3"/>
            <a:r>
              <a:rPr lang="en-US" dirty="0" smtClean="0"/>
              <a:t>Campus, LONI, Clouds, XSEDE and other production DCI</a:t>
            </a:r>
          </a:p>
          <a:p>
            <a:r>
              <a:rPr lang="en-US" dirty="0" smtClean="0"/>
              <a:t>Challenges remain in the scalable provisioning</a:t>
            </a:r>
          </a:p>
          <a:p>
            <a:pPr lvl="1"/>
            <a:r>
              <a:rPr lang="en-US" dirty="0" smtClean="0"/>
              <a:t>What are the CI challenges of NGS Analytics</a:t>
            </a:r>
            <a:r>
              <a:rPr lang="en-US" dirty="0" smtClean="0"/>
              <a:t>?</a:t>
            </a:r>
            <a:endParaRPr lang="en-US" dirty="0" smtClean="0"/>
          </a:p>
          <a:p>
            <a:pPr lvl="2"/>
            <a:r>
              <a:rPr lang="en-US" dirty="0" smtClean="0"/>
              <a:t>Integrated, Interoperable and Exte</a:t>
            </a:r>
            <a:r>
              <a:rPr lang="en-US" dirty="0" smtClean="0"/>
              <a:t>nsible</a:t>
            </a:r>
            <a:r>
              <a:rPr lang="en-US" dirty="0" smtClean="0"/>
              <a:t> </a:t>
            </a:r>
            <a:r>
              <a:rPr lang="en-US" dirty="0" err="1" smtClean="0"/>
              <a:t>Cyberinfrastructure</a:t>
            </a:r>
            <a:endParaRPr lang="en-US" dirty="0" smtClean="0"/>
          </a:p>
          <a:p>
            <a:pPr lvl="3"/>
            <a:r>
              <a:rPr lang="en-US" dirty="0" smtClean="0"/>
              <a:t>Tools, services and </a:t>
            </a:r>
            <a:r>
              <a:rPr lang="en-US" dirty="0" smtClean="0"/>
              <a:t>middleware </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20700" y="1529880"/>
            <a:ext cx="8204201" cy="4608884"/>
          </a:xfrm>
        </p:spPr>
        <p:txBody>
          <a:bodyPr/>
          <a:lstStyle/>
          <a:p>
            <a:r>
              <a:rPr lang="en-US" dirty="0" smtClean="0"/>
              <a:t>LBRN </a:t>
            </a:r>
            <a:r>
              <a:rPr lang="en-US" dirty="0" smtClean="0"/>
              <a:t>NIH/NCRR </a:t>
            </a:r>
            <a:r>
              <a:rPr lang="en-US" dirty="0" smtClean="0"/>
              <a:t>Grant Number P20RR016456</a:t>
            </a:r>
          </a:p>
          <a:p>
            <a:pPr lvl="1"/>
            <a:r>
              <a:rPr lang="en-US" dirty="0" err="1" smtClean="0"/>
              <a:t>Sharath</a:t>
            </a:r>
            <a:r>
              <a:rPr lang="en-US" dirty="0" smtClean="0"/>
              <a:t> </a:t>
            </a:r>
            <a:r>
              <a:rPr lang="en-US" dirty="0" err="1" smtClean="0"/>
              <a:t>Maddineni</a:t>
            </a:r>
            <a:r>
              <a:rPr lang="en-US" dirty="0" smtClean="0"/>
              <a:t> and Mark </a:t>
            </a:r>
            <a:r>
              <a:rPr lang="en-US" dirty="0" err="1" smtClean="0"/>
              <a:t>Santacroos</a:t>
            </a:r>
            <a:endParaRPr lang="en-US" dirty="0" smtClean="0"/>
          </a:p>
          <a:p>
            <a:r>
              <a:rPr lang="en-US" dirty="0" smtClean="0"/>
              <a:t>LSU CCT</a:t>
            </a:r>
          </a:p>
          <a:p>
            <a:pPr lvl="1"/>
            <a:r>
              <a:rPr lang="en-US" dirty="0" err="1" smtClean="0"/>
              <a:t>Joohyun</a:t>
            </a:r>
            <a:r>
              <a:rPr lang="en-US" dirty="0" smtClean="0"/>
              <a:t> Kim and SJ</a:t>
            </a:r>
          </a:p>
          <a:p>
            <a:r>
              <a:rPr lang="en-US" dirty="0" smtClean="0"/>
              <a:t>HPCOPS NSF-OCI 0710874 and </a:t>
            </a:r>
            <a:r>
              <a:rPr lang="en-US" dirty="0" err="1" smtClean="0"/>
              <a:t>Cybertools</a:t>
            </a:r>
            <a:r>
              <a:rPr lang="en-US" dirty="0" smtClean="0"/>
              <a:t> project http://</a:t>
            </a:r>
            <a:r>
              <a:rPr lang="en-US" dirty="0" err="1" smtClean="0"/>
              <a:t>cybertools</a:t>
            </a:r>
            <a:r>
              <a:rPr lang="en-US" dirty="0" smtClean="0"/>
              <a:t> .</a:t>
            </a:r>
            <a:r>
              <a:rPr lang="en-US" dirty="0" err="1" smtClean="0"/>
              <a:t>loni.org</a:t>
            </a:r>
            <a:r>
              <a:rPr lang="en-US" dirty="0" smtClean="0"/>
              <a:t> NSF/LEQSF  (2007-10)-CyberRII-01</a:t>
            </a:r>
          </a:p>
          <a:p>
            <a:r>
              <a:rPr lang="en-US" dirty="0" smtClean="0"/>
              <a:t>NSF Awards Grant No.  0910812, ``</a:t>
            </a:r>
            <a:r>
              <a:rPr lang="en-US" dirty="0" err="1" smtClean="0"/>
              <a:t>FutureGrid</a:t>
            </a:r>
            <a:r>
              <a:rPr lang="en-US" dirty="0" smtClean="0"/>
              <a:t>: An Experimental, High-Performance Grid Test-bed’’ (Fox, Indiana)</a:t>
            </a:r>
          </a:p>
          <a:p>
            <a:r>
              <a:rPr lang="en-US" dirty="0" smtClean="0"/>
              <a:t>SAGA team – Ole Weidner and Andre </a:t>
            </a:r>
            <a:r>
              <a:rPr lang="en-US" dirty="0" err="1" smtClean="0"/>
              <a:t>Merzky</a:t>
            </a:r>
            <a:r>
              <a:rPr lang="en-US" dirty="0" smtClean="0"/>
              <a:t> and </a:t>
            </a:r>
            <a:r>
              <a:rPr lang="en-US" dirty="0" err="1" smtClean="0"/>
              <a:t>TeraGrid</a:t>
            </a:r>
            <a:r>
              <a:rPr lang="en-US" dirty="0" smtClean="0"/>
              <a:t>/XSEDE Staff for support with deployment and integration</a:t>
            </a:r>
          </a:p>
        </p:txBody>
      </p:sp>
      <p:pic>
        <p:nvPicPr>
          <p:cNvPr id="4" name="Picture 3" descr="lbrn-logo.jpg"/>
          <p:cNvPicPr>
            <a:picLocks noChangeAspect="1"/>
          </p:cNvPicPr>
          <p:nvPr/>
        </p:nvPicPr>
        <p:blipFill>
          <a:blip r:embed="rId2"/>
          <a:stretch>
            <a:fillRect/>
          </a:stretch>
        </p:blipFill>
        <p:spPr>
          <a:xfrm>
            <a:off x="6076140" y="2045899"/>
            <a:ext cx="2494739" cy="51601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339102"/>
          </a:xfrm>
          <a:prstGeom prst="rect">
            <a:avLst/>
          </a:prstGeom>
        </p:spPr>
        <p:txBody>
          <a:bodyPr wrap="square">
            <a:spAutoFit/>
          </a:bodyPr>
          <a:lstStyle/>
          <a:p>
            <a:pPr marL="342900" lvl="0" indent="-342900" defTabSz="914400">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800" lvl="1" indent="-336550" defTabSz="914400">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le 4"/>
          <p:cNvSpPr>
            <a:spLocks noGrp="1"/>
          </p:cNvSpPr>
          <p:nvPr>
            <p:ph type="ctrTitle"/>
          </p:nvPr>
        </p:nvSpPr>
        <p:spPr>
          <a:xfrm>
            <a:off x="152400" y="2663825"/>
            <a:ext cx="8686800" cy="917575"/>
          </a:xfrm>
        </p:spPr>
        <p:txBody>
          <a:bodyPr/>
          <a:lstStyle/>
          <a:p>
            <a:pPr eaLnBrk="1" hangingPunct="1"/>
            <a:r>
              <a:rPr lang="en-US" sz="3600" dirty="0">
                <a:latin typeface="Arial" charset="0"/>
                <a:ea typeface="ＭＳ Ｐゴシック" charset="-128"/>
                <a:cs typeface="Arial" charset="0"/>
              </a:rPr>
              <a:t>XSEDE Technology Insertion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ea typeface="ＭＳ Ｐゴシック" charset="-128"/>
                <a:cs typeface="Arial" charset="0"/>
              </a:rPr>
              <a:t>What is XSEDE?</a:t>
            </a:r>
          </a:p>
        </p:txBody>
      </p:sp>
      <p:sp>
        <p:nvSpPr>
          <p:cNvPr id="11267" name="Content Placeholder 2"/>
          <p:cNvSpPr>
            <a:spLocks noGrp="1"/>
          </p:cNvSpPr>
          <p:nvPr>
            <p:ph idx="1"/>
          </p:nvPr>
        </p:nvSpPr>
        <p:spPr>
          <a:xfrm>
            <a:off x="457200" y="990600"/>
            <a:ext cx="8458200" cy="5181600"/>
          </a:xfrm>
        </p:spPr>
        <p:txBody>
          <a:bodyPr/>
          <a:lstStyle/>
          <a:p>
            <a:r>
              <a:rPr lang="en-US">
                <a:ea typeface="ＭＳ Ｐゴシック" charset="-128"/>
                <a:cs typeface="ＭＳ Ｐゴシック" charset="-128"/>
              </a:rPr>
              <a:t>XSEDE is the follow-on to TeraGrid and is the virtual organization of 17 institutions/120 FTE providing services and support for the users of NSF-OCI’s computational science resources.</a:t>
            </a:r>
          </a:p>
          <a:p>
            <a:pPr lvl="1"/>
            <a:r>
              <a:rPr lang="en-US" sz="3000"/>
              <a:t>CMS – coordination and management services</a:t>
            </a:r>
          </a:p>
          <a:p>
            <a:pPr lvl="2"/>
            <a:r>
              <a:rPr lang="en-US" sz="2600">
                <a:ea typeface="ＭＳ Ｐゴシック" charset="-128"/>
              </a:rPr>
              <a:t>architecture, software integration, systems engineering, operations, allocations, project mgmt</a:t>
            </a:r>
          </a:p>
          <a:p>
            <a:pPr lvl="1"/>
            <a:r>
              <a:rPr lang="en-US" sz="3000"/>
              <a:t>ECSS – extended collaborative support services</a:t>
            </a:r>
          </a:p>
          <a:p>
            <a:pPr lvl="1"/>
            <a:r>
              <a:rPr lang="en-US" sz="3000"/>
              <a:t>TEOS – </a:t>
            </a:r>
            <a:r>
              <a:rPr lang="en-US"/>
              <a:t>training, education, and outreach services</a:t>
            </a:r>
          </a:p>
          <a:p>
            <a:pPr lvl="1"/>
            <a:r>
              <a:rPr lang="en-US" sz="3000"/>
              <a:t>5-year award started July 1, 2011</a:t>
            </a:r>
          </a:p>
        </p:txBody>
      </p:sp>
      <p:sp>
        <p:nvSpPr>
          <p:cNvPr id="11268" name="Slide Number Placeholder 3"/>
          <p:cNvSpPr>
            <a:spLocks noGrp="1"/>
          </p:cNvSpPr>
          <p:nvPr>
            <p:ph type="sldNum" sz="quarter" idx="10"/>
          </p:nvPr>
        </p:nvSpPr>
        <p:spPr bwMode="auto">
          <a:noFill/>
          <a:ln>
            <a:miter lim="800000"/>
            <a:headEnd/>
            <a:tailEnd/>
          </a:ln>
        </p:spPr>
        <p:txBody>
          <a:bodyPr/>
          <a:lstStyle/>
          <a:p>
            <a:fld id="{C4BDCD70-21EF-5749-823F-DA1F4E82762D}" type="slidenum">
              <a:rPr lang="en-US"/>
              <a:pPr/>
              <a:t>38</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CI/HPDC </a:t>
            </a:r>
            <a:r>
              <a:rPr lang="en-US" sz="2400" dirty="0" smtClean="0"/>
              <a:t>Challenges for NGS 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case for </a:t>
            </a:r>
            <a:r>
              <a:rPr lang="en-US" dirty="0" smtClean="0"/>
              <a:t>Gateways and HPDC</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endParaRPr lang="en-US" sz="1900" dirty="0" smtClean="0"/>
          </a:p>
          <a:p>
            <a:pPr lvl="1"/>
            <a:r>
              <a:rPr lang="en-US" sz="1700" dirty="0" smtClean="0"/>
              <a:t>Extensible + </a:t>
            </a:r>
            <a:r>
              <a:rPr lang="en-US" sz="1700" dirty="0" err="1" smtClean="0"/>
              <a:t>Interop</a:t>
            </a:r>
            <a:endParaRPr lang="en-US" sz="1700" dirty="0" smtClean="0"/>
          </a:p>
        </p:txBody>
      </p:sp>
      <p:pic>
        <p:nvPicPr>
          <p:cNvPr id="5" name="Picture 4" descr="DAREOutline.png"/>
          <p:cNvPicPr>
            <a:picLocks noChangeAspect="1"/>
          </p:cNvPicPr>
          <p:nvPr/>
        </p:nvPicPr>
        <p:blipFill>
          <a:blip r:embed="rId3"/>
          <a:stretch>
            <a:fillRect/>
          </a:stretch>
        </p:blipFill>
        <p:spPr>
          <a:xfrm>
            <a:off x="3920055" y="1595869"/>
            <a:ext cx="5223945" cy="441123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DARE-NGS : Service Types</a:t>
            </a:r>
            <a:endParaRPr lang="en-US" sz="2400" dirty="0"/>
          </a:p>
        </p:txBody>
      </p:sp>
      <p:pic>
        <p:nvPicPr>
          <p:cNvPr id="5" name="Content Placeholder 4" descr="three-services.png"/>
          <p:cNvPicPr>
            <a:picLocks noGrp="1" noChangeAspect="1"/>
          </p:cNvPicPr>
          <p:nvPr>
            <p:ph idx="1"/>
          </p:nvPr>
        </p:nvPicPr>
        <p:blipFill>
          <a:blip r:embed="rId3"/>
          <a:srcRect t="-21968" b="-21968"/>
          <a:stretch>
            <a:fillRect/>
          </a:stretch>
        </p:blipFill>
        <p:spPr>
          <a:xfrm>
            <a:off x="517525" y="1178114"/>
            <a:ext cx="8474648" cy="2809686"/>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07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NGS Gateways (II)</a:t>
            </a:r>
            <a:endParaRPr lang="en-US" sz="2400" dirty="0"/>
          </a:p>
        </p:txBody>
      </p:sp>
      <p:sp>
        <p:nvSpPr>
          <p:cNvPr id="8" name="Content Placeholder 7"/>
          <p:cNvSpPr>
            <a:spLocks noGrp="1"/>
          </p:cNvSpPr>
          <p:nvPr>
            <p:ph idx="1"/>
          </p:nvPr>
        </p:nvSpPr>
        <p:spPr>
          <a:xfrm>
            <a:off x="114300" y="1621268"/>
            <a:ext cx="3759497" cy="4703332"/>
          </a:xfrm>
        </p:spPr>
        <p:txBody>
          <a:bodyPr>
            <a:noAutofit/>
          </a:bodyPr>
          <a:lstStyle/>
          <a:p>
            <a:r>
              <a:rPr lang="en-US" sz="1700" dirty="0" smtClean="0"/>
              <a:t>NGS is a good science application for Gateways</a:t>
            </a:r>
          </a:p>
          <a:p>
            <a:pPr lvl="1"/>
            <a:r>
              <a:rPr lang="en-US" sz="1500" dirty="0" smtClean="0"/>
              <a:t>Plethora of tools, integration needs etc.</a:t>
            </a:r>
          </a:p>
          <a:p>
            <a:pPr lvl="1"/>
            <a:r>
              <a:rPr lang="en-US" sz="1500" dirty="0" smtClean="0"/>
              <a:t>Complex</a:t>
            </a:r>
            <a:r>
              <a:rPr lang="en-US" sz="1500" dirty="0" smtClean="0"/>
              <a:t> compute-data </a:t>
            </a:r>
            <a:r>
              <a:rPr lang="en-US" sz="1500" dirty="0" smtClean="0"/>
              <a:t>requirements</a:t>
            </a:r>
          </a:p>
          <a:p>
            <a:r>
              <a:rPr lang="en-US" sz="1700" dirty="0" smtClean="0"/>
              <a:t>Extensible Frameworks, Tools and Services</a:t>
            </a:r>
          </a:p>
          <a:p>
            <a:pPr lvl="1"/>
            <a:r>
              <a:rPr lang="en-US" sz="1400" dirty="0" smtClean="0"/>
              <a:t>Vertical &amp; </a:t>
            </a:r>
            <a:r>
              <a:rPr lang="en-US" sz="1400" dirty="0" err="1" smtClean="0"/>
              <a:t>Horizonatal</a:t>
            </a:r>
            <a:r>
              <a:rPr lang="en-US" sz="1400" dirty="0" smtClean="0"/>
              <a:t> Integration </a:t>
            </a:r>
          </a:p>
          <a:p>
            <a:r>
              <a:rPr lang="en-US" sz="1700" dirty="0" smtClean="0"/>
              <a:t>Integrated compute and data abstractions</a:t>
            </a:r>
          </a:p>
          <a:p>
            <a:r>
              <a:rPr lang="en-US" sz="1700" dirty="0" smtClean="0"/>
              <a:t>Interoperable across DCI</a:t>
            </a:r>
          </a:p>
        </p:txBody>
      </p:sp>
      <p:pic>
        <p:nvPicPr>
          <p:cNvPr id="6" name="Picture 5" descr="dare-arch.png"/>
          <p:cNvPicPr>
            <a:picLocks noChangeAspect="1"/>
          </p:cNvPicPr>
          <p:nvPr/>
        </p:nvPicPr>
        <p:blipFill>
          <a:blip r:embed="rId3"/>
          <a:stretch>
            <a:fillRect/>
          </a:stretch>
        </p:blipFill>
        <p:spPr>
          <a:xfrm>
            <a:off x="3873797" y="1384300"/>
            <a:ext cx="5270203" cy="49403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122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DAREOutline.png"/>
          <p:cNvPicPr>
            <a:picLocks noChangeAspect="1"/>
          </p:cNvPicPr>
          <p:nvPr/>
        </p:nvPicPr>
        <p:blipFill>
          <a:blip r:embed="rId2"/>
          <a:stretch>
            <a:fillRect/>
          </a:stretch>
        </p:blipFill>
        <p:spPr>
          <a:xfrm>
            <a:off x="5504622" y="1928392"/>
            <a:ext cx="3464667" cy="2925653"/>
          </a:xfrm>
          <a:prstGeom prst="rect">
            <a:avLst/>
          </a:prstGeom>
        </p:spPr>
      </p:pic>
      <p:sp>
        <p:nvSpPr>
          <p:cNvPr id="2" name="Title 1"/>
          <p:cNvSpPr>
            <a:spLocks noGrp="1"/>
          </p:cNvSpPr>
          <p:nvPr>
            <p:ph type="title"/>
          </p:nvPr>
        </p:nvSpPr>
        <p:spPr/>
        <p:txBody>
          <a:bodyPr>
            <a:normAutofit/>
          </a:bodyPr>
          <a:lstStyle/>
          <a:p>
            <a:r>
              <a:rPr lang="en-US" sz="2400" dirty="0" smtClean="0"/>
              <a:t>DARE-based Gateway: NGS Analytics as a </a:t>
            </a:r>
            <a:r>
              <a:rPr lang="en-US" sz="2400" b="1" dirty="0" smtClean="0">
                <a:solidFill>
                  <a:schemeClr val="bg1">
                    <a:lumMod val="85000"/>
                  </a:schemeClr>
                </a:solidFill>
              </a:rPr>
              <a:t>Service</a:t>
            </a:r>
            <a:endParaRPr lang="en-US" sz="2400" b="1" dirty="0">
              <a:solidFill>
                <a:schemeClr val="bg1">
                  <a:lumMod val="85000"/>
                </a:schemeClr>
              </a:solidFill>
            </a:endParaRPr>
          </a:p>
        </p:txBody>
      </p:sp>
      <p:sp>
        <p:nvSpPr>
          <p:cNvPr id="12" name="Content Placeholder 11"/>
          <p:cNvSpPr>
            <a:spLocks noGrp="1"/>
          </p:cNvSpPr>
          <p:nvPr>
            <p:ph idx="1"/>
          </p:nvPr>
        </p:nvSpPr>
        <p:spPr>
          <a:xfrm>
            <a:off x="300748" y="1288580"/>
            <a:ext cx="5203874" cy="5277320"/>
          </a:xfrm>
        </p:spPr>
        <p:txBody>
          <a:bodyPr>
            <a:normAutofit/>
          </a:bodyPr>
          <a:lstStyle/>
          <a:p>
            <a:r>
              <a:rPr lang="en-US" dirty="0" smtClean="0"/>
              <a:t>Some NGS specific challenges</a:t>
            </a:r>
          </a:p>
          <a:p>
            <a:pPr lvl="1"/>
            <a:r>
              <a:rPr lang="en-US" dirty="0" smtClean="0"/>
              <a:t>Efficient Algorithm/tool/code selection</a:t>
            </a:r>
          </a:p>
          <a:p>
            <a:pPr lvl="2"/>
            <a:r>
              <a:rPr lang="en-US" dirty="0" smtClean="0"/>
              <a:t>Hosting pre-installed  VM</a:t>
            </a:r>
          </a:p>
          <a:p>
            <a:pPr lvl="1"/>
            <a:r>
              <a:rPr lang="en-US" dirty="0" smtClean="0"/>
              <a:t>Efficient task scheduling and placement</a:t>
            </a:r>
          </a:p>
          <a:p>
            <a:pPr lvl="1"/>
            <a:r>
              <a:rPr lang="en-US" dirty="0" smtClean="0"/>
              <a:t>Efficient Distributed data management</a:t>
            </a:r>
          </a:p>
          <a:p>
            <a:pPr lvl="1"/>
            <a:r>
              <a:rPr lang="en-US" dirty="0" smtClean="0"/>
              <a:t>Efficient Data transfer/scheduling</a:t>
            </a:r>
          </a:p>
          <a:p>
            <a:pPr lvl="2"/>
            <a:r>
              <a:rPr lang="en-US" dirty="0" smtClean="0"/>
              <a:t>Transfer of Ref. genome index files:</a:t>
            </a:r>
          </a:p>
          <a:p>
            <a:pPr lvl="3"/>
            <a:r>
              <a:rPr lang="en-US" dirty="0" smtClean="0"/>
              <a:t> </a:t>
            </a:r>
            <a:r>
              <a:rPr lang="en-US" dirty="0" err="1" smtClean="0"/>
              <a:t>O(hours</a:t>
            </a:r>
            <a:r>
              <a:rPr lang="en-US" dirty="0" smtClean="0"/>
              <a:t>) 130 GB, </a:t>
            </a:r>
          </a:p>
          <a:p>
            <a:pPr lvl="2"/>
            <a:r>
              <a:rPr lang="en-US" dirty="0" smtClean="0"/>
              <a:t>Transfer of Short read files: </a:t>
            </a:r>
          </a:p>
          <a:p>
            <a:pPr lvl="3"/>
            <a:r>
              <a:rPr lang="en-US" dirty="0" smtClean="0"/>
              <a:t> </a:t>
            </a:r>
            <a:r>
              <a:rPr lang="en-US" dirty="0" err="1" smtClean="0"/>
              <a:t>O(mins</a:t>
            </a:r>
            <a:r>
              <a:rPr lang="en-US" dirty="0" smtClean="0"/>
              <a:t>) [L to QB] 9 GB</a:t>
            </a:r>
          </a:p>
          <a:p>
            <a:pPr lvl="1"/>
            <a:r>
              <a:rPr lang="en-US" dirty="0" smtClean="0"/>
              <a:t>Determine optimal point -- tradeoff </a:t>
            </a:r>
          </a:p>
          <a:p>
            <a:pPr>
              <a:buNone/>
            </a:pPr>
            <a:endParaRPr lang="en-US" dirty="0"/>
          </a:p>
        </p:txBody>
      </p:sp>
      <p:sp>
        <p:nvSpPr>
          <p:cNvPr id="13" name="Rectangle 12"/>
          <p:cNvSpPr/>
          <p:nvPr/>
        </p:nvSpPr>
        <p:spPr>
          <a:xfrm>
            <a:off x="5092699" y="1358900"/>
            <a:ext cx="4318001" cy="338554"/>
          </a:xfrm>
          <a:prstGeom prst="rect">
            <a:avLst/>
          </a:prstGeom>
        </p:spPr>
        <p:txBody>
          <a:bodyPr wrap="square">
            <a:spAutoFit/>
          </a:bodyPr>
          <a:lstStyle/>
          <a:p>
            <a:r>
              <a:rPr lang="en-US" sz="1600" dirty="0" smtClean="0">
                <a:solidFill>
                  <a:srgbClr val="800000"/>
                </a:solidFill>
              </a:rPr>
              <a:t>http://</a:t>
            </a:r>
            <a:r>
              <a:rPr lang="en-US" sz="1600" dirty="0" err="1" smtClean="0">
                <a:solidFill>
                  <a:srgbClr val="800000"/>
                </a:solidFill>
              </a:rPr>
              <a:t>dare.cct.lsu.edu/gateways/ngs</a:t>
            </a:r>
            <a:endParaRPr lang="en-US" sz="1600" dirty="0">
              <a:solidFill>
                <a:srgbClr val="800000"/>
              </a:solidFill>
            </a:endParaRPr>
          </a:p>
        </p:txBody>
      </p:sp>
      <p:pic>
        <p:nvPicPr>
          <p:cNvPr id="6" name="Picture 5" descr="dare-arch.png"/>
          <p:cNvPicPr>
            <a:picLocks noChangeAspect="1"/>
          </p:cNvPicPr>
          <p:nvPr/>
        </p:nvPicPr>
        <p:blipFill>
          <a:blip r:embed="rId3"/>
          <a:stretch>
            <a:fillRect/>
          </a:stretch>
        </p:blipFill>
        <p:spPr>
          <a:xfrm>
            <a:off x="5356742" y="1981200"/>
            <a:ext cx="3701447" cy="3469745"/>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75295952"/>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4415</TotalTime>
  <Words>2667</Words>
  <Application>Microsoft Macintosh PowerPoint</Application>
  <PresentationFormat>On-screen Show (4:3)</PresentationFormat>
  <Paragraphs>367</Paragraphs>
  <Slides>38</Slides>
  <Notes>8</Notes>
  <HiddenSlides>0</HiddenSlides>
  <MMClips>0</MMClips>
  <ScaleCrop>false</ScaleCrop>
  <HeadingPairs>
    <vt:vector size="4" baseType="variant">
      <vt:variant>
        <vt:lpstr>Design Template</vt:lpstr>
      </vt:variant>
      <vt:variant>
        <vt:i4>6</vt:i4>
      </vt:variant>
      <vt:variant>
        <vt:lpstr>Slide Titles</vt:lpstr>
      </vt:variant>
      <vt:variant>
        <vt:i4>38</vt:i4>
      </vt:variant>
    </vt:vector>
  </HeadingPairs>
  <TitlesOfParts>
    <vt:vector size="44" baseType="lpstr">
      <vt:lpstr>Perspective</vt:lpstr>
      <vt:lpstr>2_saga_theme</vt:lpstr>
      <vt:lpstr>saga_theme</vt:lpstr>
      <vt:lpstr>xsede-slideset</vt:lpstr>
      <vt:lpstr>1_xsede-slideset</vt:lpstr>
      <vt:lpstr>Solstice</vt:lpstr>
      <vt:lpstr>DARE-NGS: Scalable and Extensible NGS Analytics on High-Performance and Distributed CI</vt:lpstr>
      <vt:lpstr>Overview</vt:lpstr>
      <vt:lpstr>The case for Advanced, Scalable and Extensible NGS Analytics</vt:lpstr>
      <vt:lpstr>CI/HPDC Challenges for NGS Analytics?</vt:lpstr>
      <vt:lpstr>The case for Gateways and HPDC</vt:lpstr>
      <vt:lpstr>DARE-based Science Gateways (I)</vt:lpstr>
      <vt:lpstr>DARE-NGS : Service Types</vt:lpstr>
      <vt:lpstr>DARE-based NGS Gateways (II)</vt:lpstr>
      <vt:lpstr>DARE-based Gateway: NGS Analytics as a Service</vt:lpstr>
      <vt:lpstr>DARE-HTHP: Power of Abstractions</vt:lpstr>
      <vt:lpstr>DARE-NGS : NGS-Analytics and Downstream Analyses</vt:lpstr>
      <vt:lpstr>DARE-NGS : Scientific Collaborative Development</vt:lpstr>
      <vt:lpstr>DARE-NGS : Scientific Collaborative Development</vt:lpstr>
      <vt:lpstr>ChIP-seq analysis of the NR4A nuclear receptor transcription factor in C. elegans</vt:lpstr>
      <vt:lpstr>Project Background</vt:lpstr>
      <vt:lpstr>Caenorhabditis elegans: invariant cell lineage</vt:lpstr>
      <vt:lpstr>ChIP-seq: rationale and approach</vt:lpstr>
      <vt:lpstr>Experimental Approach: Whole animal ChIP-seq</vt:lpstr>
      <vt:lpstr>Spermatheca organ system</vt:lpstr>
      <vt:lpstr>Plan</vt:lpstr>
      <vt:lpstr>Collaboration with LSU CCT</vt:lpstr>
      <vt:lpstr>Collaboration progress to date</vt:lpstr>
      <vt:lpstr>Collaboration progress to date</vt:lpstr>
      <vt:lpstr>Slide 24</vt:lpstr>
      <vt:lpstr>Some things we have learned…</vt:lpstr>
      <vt:lpstr>Slide 26</vt:lpstr>
      <vt:lpstr>Slide 27</vt:lpstr>
      <vt:lpstr>Slide 28</vt:lpstr>
      <vt:lpstr>Some Issues</vt:lpstr>
      <vt:lpstr>Current situation with NHR-6 project</vt:lpstr>
      <vt:lpstr>Acknowledgements</vt:lpstr>
      <vt:lpstr>DARE-NGS: Integrating Applications and CI</vt:lpstr>
      <vt:lpstr>Slide 33</vt:lpstr>
      <vt:lpstr>Conclusions</vt:lpstr>
      <vt:lpstr>Acknowledgements</vt:lpstr>
      <vt:lpstr>SAGA – An Overview</vt:lpstr>
      <vt:lpstr>XSEDE Technology Insertion Service</vt:lpstr>
      <vt:lpstr>What is XSEDE?</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2192</cp:revision>
  <cp:lastPrinted>2011-07-20T21:06:48Z</cp:lastPrinted>
  <dcterms:created xsi:type="dcterms:W3CDTF">2011-10-22T12:35:43Z</dcterms:created>
  <dcterms:modified xsi:type="dcterms:W3CDTF">2011-10-22T12:56:53Z</dcterms:modified>
</cp:coreProperties>
</file>